
<file path=[Content_Types].xml><?xml version="1.0" encoding="utf-8"?>
<Types xmlns="http://schemas.openxmlformats.org/package/2006/content-types">
  <Default Extension="tmp" ContentType="image/png"/>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A72C08-CED6-4D74-AA3D-80782D775DEF}" type="datetimeFigureOut">
              <a:rPr kumimoji="1" lang="ja-JP" altLang="en-US" smtClean="0"/>
              <a:t>2013/4/18</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1B6A6D-FA12-4493-8390-AB4911F1A466}" type="slidenum">
              <a:rPr kumimoji="1" lang="ja-JP" altLang="en-US" smtClean="0"/>
              <a:t>‹#›</a:t>
            </a:fld>
            <a:endParaRPr kumimoji="1" lang="ja-JP" altLang="en-US"/>
          </a:p>
        </p:txBody>
      </p:sp>
    </p:spTree>
    <p:extLst>
      <p:ext uri="{BB962C8B-B14F-4D97-AF65-F5344CB8AC3E}">
        <p14:creationId xmlns:p14="http://schemas.microsoft.com/office/powerpoint/2010/main" val="129703194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A167C403-5636-4D03-8E63-4BB2F04E4448}" type="datetimeFigureOut">
              <a:rPr kumimoji="1" lang="ja-JP" altLang="en-US" smtClean="0"/>
              <a:t>2013/4/18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8C1C6E7-9E80-489B-8580-7137ED23A0A5}" type="slidenum">
              <a:rPr kumimoji="1" lang="ja-JP" altLang="en-US" smtClean="0"/>
              <a:t>‹#›</a:t>
            </a:fld>
            <a:endParaRPr kumimoji="1" lang="ja-JP" alt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ja-JP" altLang="en-US" smtClean="0"/>
              <a:t>マスター タイトルの書式設定</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A167C403-5636-4D03-8E63-4BB2F04E4448}" type="datetimeFigureOut">
              <a:rPr kumimoji="1" lang="ja-JP" altLang="en-US" smtClean="0"/>
              <a:t>2013/4/18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8C1C6E7-9E80-489B-8580-7137ED23A0A5}"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167C403-5636-4D03-8E63-4BB2F04E4448}" type="datetimeFigureOut">
              <a:rPr kumimoji="1" lang="ja-JP" altLang="en-US" smtClean="0"/>
              <a:t>2013/4/18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8C1C6E7-9E80-489B-8580-7137ED23A0A5}"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167C403-5636-4D03-8E63-4BB2F04E4448}" type="datetimeFigureOut">
              <a:rPr kumimoji="1" lang="ja-JP" altLang="en-US" smtClean="0"/>
              <a:t>2013/4/18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8C1C6E7-9E80-489B-8580-7137ED23A0A5}" type="slidenum">
              <a:rPr kumimoji="1" lang="ja-JP" altLang="en-US" smtClean="0"/>
              <a:t>‹#›</a:t>
            </a:fld>
            <a:endParaRPr kumimoji="1" lang="ja-JP" altLang="en-US"/>
          </a:p>
        </p:txBody>
      </p:sp>
      <p:sp>
        <p:nvSpPr>
          <p:cNvPr id="8" name="Title 7"/>
          <p:cNvSpPr>
            <a:spLocks noGrp="1"/>
          </p:cNvSpPr>
          <p:nvPr>
            <p:ph type="title"/>
          </p:nvPr>
        </p:nvSpPr>
        <p:spPr/>
        <p:txBody>
          <a:bodyPr/>
          <a:lstStyle/>
          <a:p>
            <a:r>
              <a:rPr lang="ja-JP" altLang="en-US" smtClean="0"/>
              <a:t>マスター タイトルの書式設定</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A167C403-5636-4D03-8E63-4BB2F04E4448}" type="datetimeFigureOut">
              <a:rPr kumimoji="1" lang="ja-JP" altLang="en-US" smtClean="0"/>
              <a:t>2013/4/18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8C1C6E7-9E80-489B-8580-7137ED23A0A5}"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167C403-5636-4D03-8E63-4BB2F04E4448}" type="datetimeFigureOut">
              <a:rPr kumimoji="1" lang="ja-JP" altLang="en-US" smtClean="0"/>
              <a:t>2013/4/18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8C1C6E7-9E80-489B-8580-7137ED23A0A5}" type="slidenum">
              <a:rPr kumimoji="1" lang="ja-JP" altLang="en-US" smtClean="0"/>
              <a:t>‹#›</a:t>
            </a:fld>
            <a:endParaRPr kumimoji="1" lang="ja-JP" altLang="en-US"/>
          </a:p>
        </p:txBody>
      </p:sp>
      <p:sp>
        <p:nvSpPr>
          <p:cNvPr id="8" name="Title 7"/>
          <p:cNvSpPr>
            <a:spLocks noGrp="1"/>
          </p:cNvSpPr>
          <p:nvPr>
            <p:ph type="title"/>
          </p:nvPr>
        </p:nvSpPr>
        <p:spPr/>
        <p:txBody>
          <a:bodyPr/>
          <a:lstStyle/>
          <a:p>
            <a:r>
              <a:rPr lang="ja-JP" altLang="en-US" smtClean="0"/>
              <a:t>マスター タイトルの書式設定</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ja-JP" altLang="en-US" smtClean="0"/>
              <a:t>マスター テキストの書式設定</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A167C403-5636-4D03-8E63-4BB2F04E4448}" type="datetimeFigureOut">
              <a:rPr kumimoji="1" lang="ja-JP" altLang="en-US" smtClean="0"/>
              <a:t>2013/4/18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8C1C6E7-9E80-489B-8580-7137ED23A0A5}" type="slidenum">
              <a:rPr kumimoji="1" lang="ja-JP" altLang="en-US" smtClean="0"/>
              <a:t>‹#›</a:t>
            </a:fld>
            <a:endParaRPr kumimoji="1" lang="ja-JP" altLang="en-US"/>
          </a:p>
        </p:txBody>
      </p:sp>
      <p:sp>
        <p:nvSpPr>
          <p:cNvPr id="10" name="Title 9"/>
          <p:cNvSpPr>
            <a:spLocks noGrp="1"/>
          </p:cNvSpPr>
          <p:nvPr>
            <p:ph type="title"/>
          </p:nvPr>
        </p:nvSpPr>
        <p:spPr/>
        <p:txBody>
          <a:bodyPr/>
          <a:lstStyle/>
          <a:p>
            <a:r>
              <a:rPr lang="ja-JP" altLang="en-US" smtClean="0"/>
              <a:t>マスター タイトルの書式設定</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A167C403-5636-4D03-8E63-4BB2F04E4448}" type="datetimeFigureOut">
              <a:rPr kumimoji="1" lang="ja-JP" altLang="en-US" smtClean="0"/>
              <a:t>2013/4/18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8C1C6E7-9E80-489B-8580-7137ED23A0A5}"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67C403-5636-4D03-8E63-4BB2F04E4448}" type="datetimeFigureOut">
              <a:rPr kumimoji="1" lang="ja-JP" altLang="en-US" smtClean="0"/>
              <a:t>2013/4/18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8C1C6E7-9E80-489B-8580-7137ED23A0A5}"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A167C403-5636-4D03-8E63-4BB2F04E4448}" type="datetimeFigureOut">
              <a:rPr kumimoji="1" lang="ja-JP" altLang="en-US" smtClean="0"/>
              <a:t>2013/4/18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8C1C6E7-9E80-489B-8580-7137ED23A0A5}"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A167C403-5636-4D03-8E63-4BB2F04E4448}" type="datetimeFigureOut">
              <a:rPr kumimoji="1" lang="ja-JP" altLang="en-US" smtClean="0"/>
              <a:t>2013/4/18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8C1C6E7-9E80-489B-8580-7137ED23A0A5}" type="slidenum">
              <a:rPr kumimoji="1" lang="ja-JP" altLang="en-US" smtClean="0"/>
              <a:t>‹#›</a:t>
            </a:fld>
            <a:endParaRPr kumimoji="1" lang="ja-JP" alt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ja-JP" altLang="en-US" smtClean="0"/>
              <a:t>マスター タイトルの書式設定</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A167C403-5636-4D03-8E63-4BB2F04E4448}" type="datetimeFigureOut">
              <a:rPr kumimoji="1" lang="ja-JP" altLang="en-US" smtClean="0"/>
              <a:t>2013/4/18</a:t>
            </a:fld>
            <a:endParaRPr kumimoji="1" lang="ja-JP" alt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kumimoji="1" lang="ja-JP" alt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38C1C6E7-9E80-489B-8580-7137ED23A0A5}"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kumimoji="1"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wmf"/><Relationship Id="rId2" Type="http://schemas.openxmlformats.org/officeDocument/2006/relationships/image" Target="../media/image4.wmf"/><Relationship Id="rId1" Type="http://schemas.openxmlformats.org/officeDocument/2006/relationships/slideLayout" Target="../slideLayouts/slideLayout2.xml"/><Relationship Id="rId6" Type="http://schemas.openxmlformats.org/officeDocument/2006/relationships/image" Target="../media/image8.wmf"/><Relationship Id="rId5" Type="http://schemas.openxmlformats.org/officeDocument/2006/relationships/image" Target="../media/image7.wmf"/><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Narumi Kato\AppData\Local\Microsoft\Windows\Temporary Internet Files\Content.IE5\1M4BOZVD\MP90043183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282" y="0"/>
            <a:ext cx="8485436"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Narumi Kato\AppData\Local\Microsoft\Windows\Temporary Internet Files\Content.IE5\1M4BOZVD\MP900431834[1].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329282" y="0"/>
            <a:ext cx="8485436" cy="6858000"/>
          </a:xfrm>
          <a:prstGeom prst="rect">
            <a:avLst/>
          </a:prstGeom>
          <a:noFill/>
          <a:effectLst>
            <a:softEdge rad="152400"/>
          </a:effectLst>
          <a:extLst>
            <a:ext uri="{909E8E84-426E-40DD-AFC4-6F175D3DCCD1}">
              <a14:hiddenFill xmlns:a14="http://schemas.microsoft.com/office/drawing/2010/main">
                <a:solidFill>
                  <a:srgbClr val="FFFFFF"/>
                </a:solidFill>
              </a14:hiddenFill>
            </a:ext>
          </a:extLst>
        </p:spPr>
      </p:pic>
      <p:sp>
        <p:nvSpPr>
          <p:cNvPr id="3" name="サブタイトル 2"/>
          <p:cNvSpPr>
            <a:spLocks noGrp="1"/>
          </p:cNvSpPr>
          <p:nvPr>
            <p:ph type="subTitle" idx="1"/>
          </p:nvPr>
        </p:nvSpPr>
        <p:spPr/>
        <p:txBody>
          <a:bodyPr>
            <a:normAutofit fontScale="40000" lnSpcReduction="20000"/>
          </a:bodyPr>
          <a:lstStyle/>
          <a:p>
            <a:endParaRPr kumimoji="1" lang="en-US" altLang="ja-JP" dirty="0" smtClean="0"/>
          </a:p>
          <a:p>
            <a:endParaRPr lang="en-US" altLang="ja-JP" dirty="0"/>
          </a:p>
          <a:p>
            <a:r>
              <a:rPr kumimoji="1" lang="ja-JP" altLang="en-US" sz="6700" dirty="0" smtClean="0"/>
              <a:t>担当：</a:t>
            </a:r>
            <a:r>
              <a:rPr lang="ja-JP" altLang="en-US" sz="6700" dirty="0"/>
              <a:t>加藤成美</a:t>
            </a:r>
            <a:endParaRPr lang="en-US" altLang="ja-JP" sz="6700" dirty="0" smtClean="0"/>
          </a:p>
        </p:txBody>
      </p:sp>
      <p:sp>
        <p:nvSpPr>
          <p:cNvPr id="2" name="タイトル 1"/>
          <p:cNvSpPr>
            <a:spLocks noGrp="1"/>
          </p:cNvSpPr>
          <p:nvPr>
            <p:ph type="ctrTitle"/>
          </p:nvPr>
        </p:nvSpPr>
        <p:spPr/>
        <p:txBody>
          <a:bodyPr/>
          <a:lstStyle/>
          <a:p>
            <a:r>
              <a:rPr lang="ja-JP" altLang="en-US" dirty="0" smtClean="0"/>
              <a:t>第</a:t>
            </a:r>
            <a:r>
              <a:rPr lang="en-US" altLang="ja-JP" dirty="0" smtClean="0"/>
              <a:t>2</a:t>
            </a:r>
            <a:r>
              <a:rPr lang="ja-JP" altLang="en-US" dirty="0" smtClean="0"/>
              <a:t>回サブゼミ</a:t>
            </a:r>
            <a:r>
              <a:rPr lang="en-US" altLang="ja-JP" dirty="0" smtClean="0"/>
              <a:t/>
            </a:r>
            <a:br>
              <a:rPr lang="en-US" altLang="ja-JP" dirty="0" smtClean="0"/>
            </a:br>
            <a:r>
              <a:rPr lang="ja-JP" altLang="en-US" dirty="0" err="1"/>
              <a:t>ー</a:t>
            </a:r>
            <a:r>
              <a:rPr lang="ja-JP" altLang="en-US" dirty="0" smtClean="0"/>
              <a:t>ビジコンー</a:t>
            </a:r>
            <a:endParaRPr kumimoji="1" lang="ja-JP" altLang="en-US" dirty="0"/>
          </a:p>
        </p:txBody>
      </p:sp>
    </p:spTree>
    <p:extLst>
      <p:ext uri="{BB962C8B-B14F-4D97-AF65-F5344CB8AC3E}">
        <p14:creationId xmlns:p14="http://schemas.microsoft.com/office/powerpoint/2010/main" val="19019878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円/楕円 9"/>
          <p:cNvSpPr/>
          <p:nvPr/>
        </p:nvSpPr>
        <p:spPr>
          <a:xfrm>
            <a:off x="3230374" y="4113204"/>
            <a:ext cx="3405670" cy="852151"/>
          </a:xfrm>
          <a:prstGeom prst="ellipse">
            <a:avLst/>
          </a:prstGeom>
          <a:solidFill>
            <a:schemeClr val="bg1">
              <a:lumMod val="95000"/>
            </a:schemeClr>
          </a:solidFill>
          <a:ln>
            <a:solidFill>
              <a:srgbClr val="FFFF9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pic>
        <p:nvPicPr>
          <p:cNvPr id="4" name="コンテンツ プレースホルダー 3" descr="画面の領域"/>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rot="5400000">
            <a:off x="4497190" y="-523106"/>
            <a:ext cx="3610931" cy="5848293"/>
          </a:xfrm>
        </p:spPr>
      </p:pic>
      <p:sp>
        <p:nvSpPr>
          <p:cNvPr id="5" name="テキスト ボックス 4"/>
          <p:cNvSpPr txBox="1"/>
          <p:nvPr/>
        </p:nvSpPr>
        <p:spPr>
          <a:xfrm rot="20600526">
            <a:off x="1981043" y="310749"/>
            <a:ext cx="2915184" cy="584775"/>
          </a:xfrm>
          <a:prstGeom prst="rect">
            <a:avLst/>
          </a:prstGeom>
          <a:noFill/>
        </p:spPr>
        <p:txBody>
          <a:bodyPr wrap="square" rtlCol="0">
            <a:spAutoFit/>
          </a:bodyPr>
          <a:lstStyle/>
          <a:p>
            <a:r>
              <a:rPr kumimoji="1" lang="ja-JP" altLang="en-US" sz="3200" dirty="0" smtClean="0"/>
              <a:t>新しいモデル</a:t>
            </a:r>
            <a:endParaRPr kumimoji="1" lang="ja-JP" altLang="en-US" sz="3200" dirty="0"/>
          </a:p>
        </p:txBody>
      </p:sp>
      <p:sp>
        <p:nvSpPr>
          <p:cNvPr id="6" name="テキスト ボックス 5"/>
          <p:cNvSpPr txBox="1"/>
          <p:nvPr/>
        </p:nvSpPr>
        <p:spPr>
          <a:xfrm>
            <a:off x="0" y="1542021"/>
            <a:ext cx="3131840" cy="707886"/>
          </a:xfrm>
          <a:prstGeom prst="rect">
            <a:avLst/>
          </a:prstGeom>
          <a:noFill/>
        </p:spPr>
        <p:txBody>
          <a:bodyPr wrap="square" rtlCol="0">
            <a:spAutoFit/>
          </a:bodyPr>
          <a:lstStyle/>
          <a:p>
            <a:r>
              <a:rPr lang="ja-JP" altLang="en-US" sz="4000" b="1" dirty="0"/>
              <a:t>☆</a:t>
            </a:r>
            <a:r>
              <a:rPr kumimoji="1" lang="en-US" altLang="ja-JP" sz="4000" b="1" dirty="0" smtClean="0"/>
              <a:t>Lulu.com</a:t>
            </a:r>
            <a:endParaRPr kumimoji="1" lang="ja-JP" altLang="en-US" sz="4000" b="1" dirty="0"/>
          </a:p>
        </p:txBody>
      </p:sp>
      <p:sp>
        <p:nvSpPr>
          <p:cNvPr id="7" name="テキスト ボックス 6"/>
          <p:cNvSpPr txBox="1"/>
          <p:nvPr/>
        </p:nvSpPr>
        <p:spPr>
          <a:xfrm>
            <a:off x="92794" y="2492896"/>
            <a:ext cx="3269780" cy="4031873"/>
          </a:xfrm>
          <a:prstGeom prst="rect">
            <a:avLst/>
          </a:prstGeom>
          <a:noFill/>
        </p:spPr>
        <p:txBody>
          <a:bodyPr wrap="square" rtlCol="0">
            <a:spAutoFit/>
          </a:bodyPr>
          <a:lstStyle/>
          <a:p>
            <a:r>
              <a:rPr kumimoji="1" lang="ja-JP" altLang="en-US" sz="3200" dirty="0" smtClean="0"/>
              <a:t>ビジネスモデルは、</a:t>
            </a:r>
            <a:endParaRPr kumimoji="1" lang="en-US" altLang="ja-JP" sz="3200" dirty="0" smtClean="0"/>
          </a:p>
          <a:p>
            <a:r>
              <a:rPr lang="ja-JP" altLang="en-US" sz="3200" dirty="0" smtClean="0">
                <a:solidFill>
                  <a:srgbClr val="FF0000"/>
                </a:solidFill>
              </a:rPr>
              <a:t>ニッチ</a:t>
            </a:r>
            <a:r>
              <a:rPr lang="ja-JP" altLang="en-US" sz="3200" dirty="0" smtClean="0"/>
              <a:t>の</a:t>
            </a:r>
            <a:endParaRPr lang="en-US" altLang="ja-JP" sz="3200" dirty="0" smtClean="0"/>
          </a:p>
          <a:p>
            <a:r>
              <a:rPr lang="ja-JP" altLang="en-US" sz="3200" dirty="0" smtClean="0"/>
              <a:t>アマチュア著者に、</a:t>
            </a:r>
            <a:endParaRPr lang="en-US" altLang="ja-JP" sz="3200" dirty="0" smtClean="0"/>
          </a:p>
          <a:p>
            <a:r>
              <a:rPr kumimoji="1" lang="ja-JP" altLang="en-US" sz="3200" dirty="0"/>
              <a:t>作品市場に</a:t>
            </a:r>
            <a:r>
              <a:rPr kumimoji="1" lang="ja-JP" altLang="en-US" sz="3200" dirty="0" smtClean="0"/>
              <a:t>出す手伝いをすることにある。</a:t>
            </a:r>
            <a:endParaRPr kumimoji="1" lang="ja-JP" altLang="en-US" sz="3200" dirty="0"/>
          </a:p>
        </p:txBody>
      </p:sp>
      <p:sp>
        <p:nvSpPr>
          <p:cNvPr id="8" name="テキスト ボックス 7"/>
          <p:cNvSpPr txBox="1"/>
          <p:nvPr/>
        </p:nvSpPr>
        <p:spPr>
          <a:xfrm>
            <a:off x="3601060" y="4233033"/>
            <a:ext cx="3034983" cy="523220"/>
          </a:xfrm>
          <a:prstGeom prst="rect">
            <a:avLst/>
          </a:prstGeom>
          <a:noFill/>
        </p:spPr>
        <p:txBody>
          <a:bodyPr wrap="square" rtlCol="0">
            <a:spAutoFit/>
          </a:bodyPr>
          <a:lstStyle/>
          <a:p>
            <a:r>
              <a:rPr lang="ja-JP" altLang="en-US" sz="2800" dirty="0"/>
              <a:t>誰も</a:t>
            </a:r>
            <a:r>
              <a:rPr lang="ja-JP" altLang="en-US" sz="2800" dirty="0" smtClean="0"/>
              <a:t>が出版可能</a:t>
            </a:r>
            <a:endParaRPr kumimoji="1" lang="ja-JP" altLang="en-US" sz="2800" dirty="0"/>
          </a:p>
        </p:txBody>
      </p:sp>
      <p:sp>
        <p:nvSpPr>
          <p:cNvPr id="11" name="円/楕円 10"/>
          <p:cNvSpPr/>
          <p:nvPr/>
        </p:nvSpPr>
        <p:spPr>
          <a:xfrm>
            <a:off x="4562522" y="5182328"/>
            <a:ext cx="4473974" cy="982976"/>
          </a:xfrm>
          <a:prstGeom prst="ellipse">
            <a:avLst/>
          </a:prstGeom>
          <a:solidFill>
            <a:schemeClr val="bg1">
              <a:lumMod val="95000"/>
            </a:schemeClr>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4716016" y="5346794"/>
            <a:ext cx="4104456" cy="523220"/>
          </a:xfrm>
          <a:prstGeom prst="rect">
            <a:avLst/>
          </a:prstGeom>
          <a:noFill/>
        </p:spPr>
        <p:txBody>
          <a:bodyPr wrap="square" rtlCol="0">
            <a:spAutoFit/>
          </a:bodyPr>
          <a:lstStyle/>
          <a:p>
            <a:r>
              <a:rPr kumimoji="1" lang="ja-JP" altLang="en-US" sz="2800" dirty="0" smtClean="0"/>
              <a:t>伝統的な参入障壁を除去</a:t>
            </a:r>
            <a:endParaRPr kumimoji="1" lang="ja-JP" altLang="en-US" sz="2800" dirty="0"/>
          </a:p>
        </p:txBody>
      </p:sp>
    </p:spTree>
    <p:extLst>
      <p:ext uri="{BB962C8B-B14F-4D97-AF65-F5344CB8AC3E}">
        <p14:creationId xmlns:p14="http://schemas.microsoft.com/office/powerpoint/2010/main" val="4344901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404664"/>
            <a:ext cx="9361040" cy="1143000"/>
          </a:xfrm>
        </p:spPr>
        <p:txBody>
          <a:bodyPr>
            <a:normAutofit fontScale="90000"/>
          </a:bodyPr>
          <a:lstStyle/>
          <a:p>
            <a:pPr algn="l"/>
            <a:r>
              <a:rPr kumimoji="1" lang="ja-JP" altLang="en-US" dirty="0" smtClean="0"/>
              <a:t>パターン</a:t>
            </a:r>
            <a:r>
              <a:rPr lang="en-US" altLang="ja-JP" dirty="0" smtClean="0"/>
              <a:t>No.3</a:t>
            </a:r>
            <a:br>
              <a:rPr lang="en-US" altLang="ja-JP" dirty="0" smtClean="0"/>
            </a:br>
            <a:r>
              <a:rPr lang="ja-JP" altLang="en-US" dirty="0" smtClean="0"/>
              <a:t>「マルチサイドプラットフォーム」</a:t>
            </a:r>
            <a:endParaRPr kumimoji="1" lang="ja-JP" altLang="en-US" dirty="0"/>
          </a:p>
        </p:txBody>
      </p:sp>
      <p:sp>
        <p:nvSpPr>
          <p:cNvPr id="3" name="コンテンツ プレースホルダー 2"/>
          <p:cNvSpPr>
            <a:spLocks noGrp="1"/>
          </p:cNvSpPr>
          <p:nvPr>
            <p:ph sz="quarter" idx="13"/>
          </p:nvPr>
        </p:nvSpPr>
        <p:spPr>
          <a:xfrm>
            <a:off x="683568" y="2132856"/>
            <a:ext cx="7920880" cy="4320480"/>
          </a:xfrm>
        </p:spPr>
        <p:txBody>
          <a:bodyPr>
            <a:normAutofit/>
          </a:bodyPr>
          <a:lstStyle/>
          <a:p>
            <a:r>
              <a:rPr kumimoji="1" lang="ja-JP" altLang="en-US" sz="2800" dirty="0" smtClean="0"/>
              <a:t>複数の顧客グループをつなぎ合わせるもの</a:t>
            </a:r>
            <a:endParaRPr kumimoji="1" lang="en-US" altLang="ja-JP" sz="2800" dirty="0" smtClean="0"/>
          </a:p>
          <a:p>
            <a:r>
              <a:rPr lang="ja-JP" altLang="en-US" sz="2800" dirty="0" smtClean="0"/>
              <a:t>プラットフォームにおいて、グループ同士の交流を促進することで価値が生み出される。</a:t>
            </a:r>
            <a:endParaRPr lang="en-US" altLang="ja-JP" sz="2800" dirty="0" smtClean="0"/>
          </a:p>
          <a:p>
            <a:pPr marL="0" indent="0">
              <a:buNone/>
            </a:pPr>
            <a:endParaRPr kumimoji="1" lang="en-US" altLang="ja-JP" sz="2800" dirty="0" smtClean="0"/>
          </a:p>
          <a:p>
            <a:pPr marL="0" indent="0">
              <a:buNone/>
            </a:pPr>
            <a:r>
              <a:rPr lang="ja-JP" altLang="en-US" sz="2800" dirty="0" smtClean="0"/>
              <a:t>ユーザーを獲得すればするほど価値が高まる</a:t>
            </a:r>
            <a:endParaRPr lang="en-US" altLang="ja-JP" sz="2800" dirty="0" smtClean="0"/>
          </a:p>
          <a:p>
            <a:pPr marL="0" indent="0">
              <a:buNone/>
            </a:pPr>
            <a:endParaRPr kumimoji="1" lang="en-US" altLang="ja-JP" sz="2800" dirty="0"/>
          </a:p>
          <a:p>
            <a:pPr marL="0" indent="0" algn="ctr">
              <a:buNone/>
            </a:pPr>
            <a:r>
              <a:rPr lang="ja-JP" altLang="en-US" sz="4400" dirty="0" smtClean="0"/>
              <a:t>ネットワーク</a:t>
            </a:r>
            <a:r>
              <a:rPr lang="ja-JP" altLang="en-US" sz="4400" dirty="0"/>
              <a:t>効果</a:t>
            </a:r>
            <a:endParaRPr lang="en-US" altLang="ja-JP" sz="4400" dirty="0" smtClean="0"/>
          </a:p>
        </p:txBody>
      </p:sp>
      <p:sp>
        <p:nvSpPr>
          <p:cNvPr id="4" name="下矢印 3"/>
          <p:cNvSpPr/>
          <p:nvPr/>
        </p:nvSpPr>
        <p:spPr>
          <a:xfrm>
            <a:off x="4067944" y="3731231"/>
            <a:ext cx="720080" cy="504056"/>
          </a:xfrm>
          <a:prstGeom prst="downArrow">
            <a:avLst/>
          </a:prstGeom>
          <a:solidFill>
            <a:srgbClr val="FFFF99"/>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5" name="ストライプ矢印 4"/>
          <p:cNvSpPr/>
          <p:nvPr/>
        </p:nvSpPr>
        <p:spPr>
          <a:xfrm rot="5400000">
            <a:off x="4103948" y="4783663"/>
            <a:ext cx="720080" cy="648072"/>
          </a:xfrm>
          <a:prstGeom prst="stripedRightArrow">
            <a:avLst/>
          </a:prstGeom>
          <a:solidFill>
            <a:srgbClr val="FFFF99"/>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30208189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円/楕円 4"/>
          <p:cNvSpPr/>
          <p:nvPr/>
        </p:nvSpPr>
        <p:spPr>
          <a:xfrm>
            <a:off x="4786863" y="548680"/>
            <a:ext cx="1584176" cy="5472608"/>
          </a:xfrm>
          <a:prstGeom prst="ellipse">
            <a:avLst/>
          </a:prstGeom>
          <a:solidFill>
            <a:srgbClr val="FFFF99"/>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3" name="右矢印 12"/>
          <p:cNvSpPr/>
          <p:nvPr/>
        </p:nvSpPr>
        <p:spPr>
          <a:xfrm>
            <a:off x="4656256" y="4293096"/>
            <a:ext cx="1855881" cy="499420"/>
          </a:xfrm>
          <a:prstGeom prst="rightArrow">
            <a:avLst/>
          </a:prstGeom>
          <a:solidFill>
            <a:schemeClr val="accent6">
              <a:lumMod val="20000"/>
              <a:lumOff val="80000"/>
            </a:schemeClr>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右矢印 7"/>
          <p:cNvSpPr/>
          <p:nvPr/>
        </p:nvSpPr>
        <p:spPr>
          <a:xfrm>
            <a:off x="4786863" y="1412776"/>
            <a:ext cx="1729353" cy="576064"/>
          </a:xfrm>
          <a:prstGeom prst="rightArrow">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5148064" y="1124743"/>
            <a:ext cx="861774" cy="4822679"/>
          </a:xfrm>
          <a:prstGeom prst="rect">
            <a:avLst/>
          </a:prstGeom>
          <a:noFill/>
        </p:spPr>
        <p:txBody>
          <a:bodyPr vert="eaVert" wrap="square" rtlCol="0">
            <a:spAutoFit/>
          </a:bodyPr>
          <a:lstStyle/>
          <a:p>
            <a:r>
              <a:rPr lang="ja-JP" altLang="en-US" sz="4400" dirty="0" smtClean="0"/>
              <a:t>プラットフォーム</a:t>
            </a:r>
            <a:endParaRPr kumimoji="1" lang="ja-JP" altLang="en-US" sz="4400" dirty="0"/>
          </a:p>
        </p:txBody>
      </p:sp>
      <p:pic>
        <p:nvPicPr>
          <p:cNvPr id="1027" name="Picture 3" descr="C:\Users\Narumi Kato\AppData\Local\Microsoft\Windows\Temporary Internet Files\Content.IE5\N6Y7ZIMR\MC90008931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63549" y="908718"/>
            <a:ext cx="1823314" cy="150693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Narumi Kato\AppData\Local\Microsoft\Windows\Temporary Internet Files\Content.IE5\YR47J4MP\MC900441319[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21210"/>
            <a:ext cx="1759195" cy="175919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Narumi Kato\AppData\Local\Microsoft\Windows\Temporary Internet Files\Content.IE5\N6Y7ZIMR\MP900449060[1].jpg"/>
          <p:cNvPicPr>
            <a:picLocks noGrp="1" noChangeAspect="1" noChangeArrowheads="1"/>
          </p:cNvPicPr>
          <p:nvPr>
            <p:ph sz="quarter" idx="13"/>
          </p:nvPr>
        </p:nvPicPr>
        <p:blipFill>
          <a:blip r:embed="rId4" cstate="print">
            <a:extLst>
              <a:ext uri="{28A0092B-C50C-407E-A947-70E740481C1C}">
                <a14:useLocalDpi xmlns:a14="http://schemas.microsoft.com/office/drawing/2010/main" val="0"/>
              </a:ext>
            </a:extLst>
          </a:blip>
          <a:srcRect/>
          <a:stretch>
            <a:fillRect/>
          </a:stretch>
        </p:blipFill>
        <p:spPr bwMode="auto">
          <a:xfrm>
            <a:off x="6516216" y="705171"/>
            <a:ext cx="2118848" cy="1914026"/>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Narumi Kato\AppData\Local\Microsoft\Windows\Temporary Internet Files\Content.IE5\N6Y7ZIMR\MC900424028[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94156" y="3589342"/>
            <a:ext cx="1562100" cy="212725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Narumi Kato\AppData\Local\Microsoft\Windows\Temporary Internet Files\Content.IE5\NPGFCQDQ\MC900012878[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12137" y="4086953"/>
            <a:ext cx="1672438" cy="113202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Narumi Kato\AppData\Local\Microsoft\Windows\Temporary Internet Files\Content.IE5\YR47J4MP\MC900297463[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4544" y="4067255"/>
            <a:ext cx="1944216" cy="1450523"/>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p:cNvSpPr txBox="1"/>
          <p:nvPr/>
        </p:nvSpPr>
        <p:spPr>
          <a:xfrm>
            <a:off x="0" y="2448093"/>
            <a:ext cx="2380502" cy="400110"/>
          </a:xfrm>
          <a:prstGeom prst="rect">
            <a:avLst/>
          </a:prstGeom>
          <a:noFill/>
        </p:spPr>
        <p:txBody>
          <a:bodyPr wrap="square" rtlCol="0">
            <a:spAutoFit/>
          </a:bodyPr>
          <a:lstStyle/>
          <a:p>
            <a:r>
              <a:rPr lang="ja-JP" altLang="en-US" sz="2000" b="1" dirty="0" smtClean="0"/>
              <a:t>クレジットカード事業</a:t>
            </a:r>
            <a:endParaRPr kumimoji="1" lang="ja-JP" altLang="en-US" sz="2000" b="1" dirty="0"/>
          </a:p>
        </p:txBody>
      </p:sp>
      <p:sp>
        <p:nvSpPr>
          <p:cNvPr id="11" name="テキスト ボックス 10"/>
          <p:cNvSpPr txBox="1"/>
          <p:nvPr/>
        </p:nvSpPr>
        <p:spPr>
          <a:xfrm>
            <a:off x="3248518" y="2441815"/>
            <a:ext cx="1249793" cy="461665"/>
          </a:xfrm>
          <a:prstGeom prst="rect">
            <a:avLst/>
          </a:prstGeom>
          <a:noFill/>
        </p:spPr>
        <p:txBody>
          <a:bodyPr wrap="square" rtlCol="0">
            <a:spAutoFit/>
          </a:bodyPr>
          <a:lstStyle/>
          <a:p>
            <a:r>
              <a:rPr kumimoji="1" lang="ja-JP" altLang="en-US" sz="2400" b="1" dirty="0" smtClean="0"/>
              <a:t>小売店</a:t>
            </a:r>
            <a:endParaRPr kumimoji="1" lang="ja-JP" altLang="en-US" sz="2400" b="1" dirty="0"/>
          </a:p>
        </p:txBody>
      </p:sp>
      <p:sp>
        <p:nvSpPr>
          <p:cNvPr id="12" name="テキスト ボックス 11"/>
          <p:cNvSpPr txBox="1"/>
          <p:nvPr/>
        </p:nvSpPr>
        <p:spPr>
          <a:xfrm>
            <a:off x="6594143" y="2703425"/>
            <a:ext cx="2177042" cy="400110"/>
          </a:xfrm>
          <a:prstGeom prst="rect">
            <a:avLst/>
          </a:prstGeom>
          <a:noFill/>
        </p:spPr>
        <p:txBody>
          <a:bodyPr wrap="square" rtlCol="0">
            <a:spAutoFit/>
          </a:bodyPr>
          <a:lstStyle/>
          <a:p>
            <a:r>
              <a:rPr kumimoji="1" lang="ja-JP" altLang="en-US" sz="2000" b="1" dirty="0" smtClean="0"/>
              <a:t>カード所有者</a:t>
            </a:r>
            <a:endParaRPr kumimoji="1" lang="ja-JP" altLang="en-US" sz="2000" b="1" dirty="0"/>
          </a:p>
        </p:txBody>
      </p:sp>
      <p:sp>
        <p:nvSpPr>
          <p:cNvPr id="14" name="テキスト ボックス 13"/>
          <p:cNvSpPr txBox="1"/>
          <p:nvPr/>
        </p:nvSpPr>
        <p:spPr>
          <a:xfrm>
            <a:off x="400409" y="5716591"/>
            <a:ext cx="1579683" cy="461665"/>
          </a:xfrm>
          <a:prstGeom prst="rect">
            <a:avLst/>
          </a:prstGeom>
          <a:noFill/>
        </p:spPr>
        <p:txBody>
          <a:bodyPr wrap="square" rtlCol="0">
            <a:spAutoFit/>
          </a:bodyPr>
          <a:lstStyle/>
          <a:p>
            <a:r>
              <a:rPr kumimoji="1" lang="ja-JP" altLang="en-US" sz="2400" b="1" dirty="0" smtClean="0"/>
              <a:t>新聞社</a:t>
            </a:r>
            <a:endParaRPr kumimoji="1" lang="ja-JP" altLang="en-US" sz="2400" b="1" dirty="0"/>
          </a:p>
        </p:txBody>
      </p:sp>
      <p:sp>
        <p:nvSpPr>
          <p:cNvPr id="15" name="テキスト ボックス 14"/>
          <p:cNvSpPr txBox="1"/>
          <p:nvPr/>
        </p:nvSpPr>
        <p:spPr>
          <a:xfrm>
            <a:off x="3679405" y="5947423"/>
            <a:ext cx="1107458" cy="461665"/>
          </a:xfrm>
          <a:prstGeom prst="rect">
            <a:avLst/>
          </a:prstGeom>
          <a:noFill/>
        </p:spPr>
        <p:txBody>
          <a:bodyPr wrap="square" rtlCol="0">
            <a:spAutoFit/>
          </a:bodyPr>
          <a:lstStyle/>
          <a:p>
            <a:r>
              <a:rPr lang="ja-JP" altLang="en-US" sz="2400" dirty="0"/>
              <a:t>読者</a:t>
            </a:r>
            <a:endParaRPr kumimoji="1" lang="ja-JP" altLang="en-US" sz="2400" dirty="0"/>
          </a:p>
        </p:txBody>
      </p:sp>
      <p:sp>
        <p:nvSpPr>
          <p:cNvPr id="16" name="テキスト ボックス 15"/>
          <p:cNvSpPr txBox="1"/>
          <p:nvPr/>
        </p:nvSpPr>
        <p:spPr>
          <a:xfrm>
            <a:off x="6765676" y="5553057"/>
            <a:ext cx="1165360" cy="461665"/>
          </a:xfrm>
          <a:prstGeom prst="rect">
            <a:avLst/>
          </a:prstGeom>
          <a:noFill/>
        </p:spPr>
        <p:txBody>
          <a:bodyPr wrap="square" rtlCol="0">
            <a:spAutoFit/>
          </a:bodyPr>
          <a:lstStyle/>
          <a:p>
            <a:r>
              <a:rPr kumimoji="1" lang="ja-JP" altLang="en-US" sz="2400" dirty="0" smtClean="0"/>
              <a:t>広告主</a:t>
            </a:r>
            <a:endParaRPr kumimoji="1" lang="ja-JP" altLang="en-US" sz="2400" dirty="0"/>
          </a:p>
        </p:txBody>
      </p:sp>
    </p:spTree>
    <p:extLst>
      <p:ext uri="{BB962C8B-B14F-4D97-AF65-F5344CB8AC3E}">
        <p14:creationId xmlns:p14="http://schemas.microsoft.com/office/powerpoint/2010/main" val="33723482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sz="quarter" idx="13"/>
          </p:nvPr>
        </p:nvSpPr>
        <p:spPr>
          <a:xfrm>
            <a:off x="457200" y="548680"/>
            <a:ext cx="8229600" cy="5577483"/>
          </a:xfrm>
          <a:ln>
            <a:solidFill>
              <a:schemeClr val="accent1"/>
            </a:solidFill>
          </a:ln>
        </p:spPr>
        <p:txBody>
          <a:bodyPr>
            <a:noAutofit/>
          </a:bodyPr>
          <a:lstStyle/>
          <a:p>
            <a:r>
              <a:rPr kumimoji="1" lang="ja-JP" altLang="en-US" sz="3200" dirty="0" smtClean="0"/>
              <a:t>価値を生み出すためには、プラットフォームが</a:t>
            </a:r>
            <a:r>
              <a:rPr kumimoji="1" lang="ja-JP" altLang="en-US" sz="3200" u="sng" dirty="0" smtClean="0"/>
              <a:t>すべてのグループを同時に惹きつけ</a:t>
            </a:r>
            <a:r>
              <a:rPr kumimoji="1" lang="ja-JP" altLang="en-US" sz="3200" dirty="0" smtClean="0"/>
              <a:t>、関わる</a:t>
            </a:r>
            <a:endParaRPr kumimoji="1" lang="en-US" altLang="ja-JP" sz="3200" dirty="0" smtClean="0"/>
          </a:p>
          <a:p>
            <a:r>
              <a:rPr lang="ja-JP" altLang="en-US" sz="3200" dirty="0"/>
              <a:t>特定</a:t>
            </a:r>
            <a:r>
              <a:rPr lang="ja-JP" altLang="en-US" sz="3200" dirty="0" smtClean="0"/>
              <a:t>のユーザーグループにとってのプラットフォームの価値は、別のサイドのユーザーの数に、実質的に依存</a:t>
            </a:r>
            <a:endParaRPr lang="en-US" altLang="ja-JP" sz="3200" dirty="0" smtClean="0"/>
          </a:p>
          <a:p>
            <a:endParaRPr kumimoji="1" lang="en-US" altLang="ja-JP" sz="3200" dirty="0"/>
          </a:p>
          <a:p>
            <a:pPr marL="0" indent="0">
              <a:buNone/>
            </a:pPr>
            <a:r>
              <a:rPr lang="ja-JP" altLang="en-US" sz="3200" b="1" dirty="0" smtClean="0"/>
              <a:t>ひとつの顧客セグメントを支援</a:t>
            </a:r>
            <a:r>
              <a:rPr lang="ja-JP" altLang="en-US" sz="3200" dirty="0" smtClean="0"/>
              <a:t>すること！</a:t>
            </a:r>
            <a:endParaRPr lang="en-US" altLang="ja-JP" sz="3200" dirty="0" smtClean="0"/>
          </a:p>
          <a:p>
            <a:pPr marL="0" indent="0">
              <a:buNone/>
            </a:pPr>
            <a:r>
              <a:rPr kumimoji="1" lang="ja-JP" altLang="en-US" sz="3200" dirty="0"/>
              <a:t>一方</a:t>
            </a:r>
            <a:r>
              <a:rPr kumimoji="1" lang="ja-JP" altLang="en-US" sz="3200" dirty="0" smtClean="0"/>
              <a:t>の顧客セグメントへ低価格オファー</a:t>
            </a:r>
            <a:endParaRPr kumimoji="1" lang="en-US" altLang="ja-JP" sz="3200" dirty="0" smtClean="0"/>
          </a:p>
          <a:p>
            <a:pPr marL="0" indent="0">
              <a:buNone/>
            </a:pPr>
            <a:r>
              <a:rPr lang="ja-JP" altLang="en-US" sz="3200" dirty="0" smtClean="0"/>
              <a:t>⇒</a:t>
            </a:r>
            <a:r>
              <a:rPr lang="ja-JP" altLang="en-US" sz="3200" dirty="0" smtClean="0">
                <a:solidFill>
                  <a:schemeClr val="accent5"/>
                </a:solidFill>
              </a:rPr>
              <a:t>ユーザーの惹きつけ</a:t>
            </a:r>
            <a:endParaRPr kumimoji="1" lang="ja-JP" altLang="en-US" sz="3200" dirty="0">
              <a:solidFill>
                <a:schemeClr val="accent5"/>
              </a:solidFill>
            </a:endParaRPr>
          </a:p>
        </p:txBody>
      </p:sp>
    </p:spTree>
    <p:extLst>
      <p:ext uri="{BB962C8B-B14F-4D97-AF65-F5344CB8AC3E}">
        <p14:creationId xmlns:p14="http://schemas.microsoft.com/office/powerpoint/2010/main" val="18916834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88640"/>
            <a:ext cx="8060175" cy="1143000"/>
          </a:xfrm>
        </p:spPr>
        <p:txBody>
          <a:bodyPr/>
          <a:lstStyle/>
          <a:p>
            <a:r>
              <a:rPr kumimoji="1" lang="en-US" altLang="ja-JP" dirty="0" smtClean="0"/>
              <a:t>Ex.</a:t>
            </a:r>
            <a:r>
              <a:rPr kumimoji="1" lang="ja-JP" altLang="en-US" dirty="0" smtClean="0"/>
              <a:t>ビデオゲーム機メーカー</a:t>
            </a:r>
            <a:endParaRPr kumimoji="1" lang="ja-JP" altLang="en-US" dirty="0"/>
          </a:p>
        </p:txBody>
      </p:sp>
      <p:sp>
        <p:nvSpPr>
          <p:cNvPr id="3" name="コンテンツ プレースホルダー 2"/>
          <p:cNvSpPr>
            <a:spLocks noGrp="1"/>
          </p:cNvSpPr>
          <p:nvPr>
            <p:ph sz="quarter" idx="13"/>
          </p:nvPr>
        </p:nvSpPr>
        <p:spPr>
          <a:xfrm>
            <a:off x="457200" y="1268760"/>
            <a:ext cx="8229600" cy="4857403"/>
          </a:xfrm>
        </p:spPr>
        <p:txBody>
          <a:bodyPr>
            <a:normAutofit/>
          </a:bodyPr>
          <a:lstStyle/>
          <a:p>
            <a:pPr marL="0" indent="0">
              <a:buNone/>
            </a:pPr>
            <a:r>
              <a:rPr kumimoji="1" lang="ja-JP" altLang="en-US" sz="2800" dirty="0" smtClean="0"/>
              <a:t>一方</a:t>
            </a:r>
            <a:r>
              <a:rPr kumimoji="1" lang="ja-JP" altLang="en-US" sz="2800" dirty="0"/>
              <a:t>のサイドで</a:t>
            </a:r>
            <a:r>
              <a:rPr kumimoji="1" lang="ja-JP" altLang="en-US" sz="2800" dirty="0" smtClean="0"/>
              <a:t>ある消費者を支援、</a:t>
            </a:r>
            <a:endParaRPr kumimoji="1" lang="en-US" altLang="ja-JP" sz="2800" dirty="0" smtClean="0"/>
          </a:p>
          <a:p>
            <a:pPr marL="0" indent="0">
              <a:buNone/>
            </a:pPr>
            <a:r>
              <a:rPr kumimoji="1" lang="ja-JP" altLang="en-US" sz="2800" dirty="0" smtClean="0"/>
              <a:t>もう一方のサイドであるゲーム開発会社から収益（ロイヤリティ収益）を得る</a:t>
            </a:r>
            <a:endParaRPr kumimoji="1" lang="en-US" altLang="ja-JP" sz="2800" dirty="0" smtClean="0"/>
          </a:p>
        </p:txBody>
      </p:sp>
      <p:pic>
        <p:nvPicPr>
          <p:cNvPr id="5" name="図 4" descr="画面の領域"/>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467931" y="1644638"/>
            <a:ext cx="3744417" cy="6305032"/>
          </a:xfrm>
          <a:prstGeom prst="rect">
            <a:avLst/>
          </a:prstGeom>
        </p:spPr>
      </p:pic>
    </p:spTree>
    <p:extLst>
      <p:ext uri="{BB962C8B-B14F-4D97-AF65-F5344CB8AC3E}">
        <p14:creationId xmlns:p14="http://schemas.microsoft.com/office/powerpoint/2010/main" val="23903501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404664"/>
            <a:ext cx="8748464" cy="1143000"/>
          </a:xfrm>
        </p:spPr>
        <p:txBody>
          <a:bodyPr/>
          <a:lstStyle/>
          <a:p>
            <a:r>
              <a:rPr kumimoji="1" lang="ja-JP" altLang="en-US" dirty="0" smtClean="0"/>
              <a:t>パターン</a:t>
            </a:r>
            <a:r>
              <a:rPr kumimoji="1" lang="en-US" altLang="ja-JP" dirty="0" smtClean="0"/>
              <a:t>No.4</a:t>
            </a:r>
            <a:r>
              <a:rPr kumimoji="1" lang="ja-JP" altLang="en-US" dirty="0" smtClean="0"/>
              <a:t>「フリー戦略」</a:t>
            </a:r>
            <a:endParaRPr kumimoji="1" lang="ja-JP" altLang="en-US" dirty="0"/>
          </a:p>
        </p:txBody>
      </p:sp>
      <p:sp>
        <p:nvSpPr>
          <p:cNvPr id="3" name="コンテンツ プレースホルダー 2"/>
          <p:cNvSpPr>
            <a:spLocks noGrp="1"/>
          </p:cNvSpPr>
          <p:nvPr>
            <p:ph sz="quarter" idx="13"/>
          </p:nvPr>
        </p:nvSpPr>
        <p:spPr>
          <a:xfrm>
            <a:off x="395536" y="1628800"/>
            <a:ext cx="8568952" cy="4194800"/>
          </a:xfrm>
        </p:spPr>
        <p:txBody>
          <a:bodyPr>
            <a:noAutofit/>
          </a:bodyPr>
          <a:lstStyle/>
          <a:p>
            <a:r>
              <a:rPr kumimoji="1" lang="ja-JP" altLang="en-US" sz="3200" dirty="0" smtClean="0"/>
              <a:t>フリービジネスモデルにおいて、</a:t>
            </a:r>
            <a:r>
              <a:rPr lang="ja-JP" altLang="en-US" sz="3200" dirty="0" smtClean="0"/>
              <a:t>少なくともひとつの顧客セグメントは、無料オファーの恩恵を継続的に受けられる。</a:t>
            </a:r>
            <a:endParaRPr lang="en-US" altLang="ja-JP" sz="3200" dirty="0" smtClean="0"/>
          </a:p>
          <a:p>
            <a:pPr marL="45720" indent="0">
              <a:buNone/>
            </a:pPr>
            <a:endParaRPr kumimoji="1" lang="en-US" altLang="ja-JP" sz="3200" dirty="0"/>
          </a:p>
          <a:p>
            <a:r>
              <a:rPr kumimoji="1" lang="ja-JP" altLang="en-US" sz="3200" dirty="0" smtClean="0"/>
              <a:t>支払しない顧客の費用</a:t>
            </a:r>
            <a:endParaRPr kumimoji="1" lang="en-US" altLang="ja-JP" sz="3200" dirty="0" smtClean="0"/>
          </a:p>
          <a:p>
            <a:pPr marL="0" indent="0">
              <a:buNone/>
            </a:pPr>
            <a:r>
              <a:rPr kumimoji="1" lang="ja-JP" altLang="en-US" sz="3200" dirty="0" smtClean="0"/>
              <a:t>　⇒ビジネスモデルの別の分部か、</a:t>
            </a:r>
            <a:endParaRPr kumimoji="1" lang="en-US" altLang="ja-JP" sz="3200" dirty="0" smtClean="0"/>
          </a:p>
          <a:p>
            <a:pPr marL="0" indent="0">
              <a:buNone/>
            </a:pPr>
            <a:r>
              <a:rPr lang="ja-JP" altLang="en-US" sz="3200" dirty="0"/>
              <a:t>　</a:t>
            </a:r>
            <a:r>
              <a:rPr lang="ja-JP" altLang="en-US" sz="3200" dirty="0" smtClean="0"/>
              <a:t>　</a:t>
            </a:r>
            <a:r>
              <a:rPr lang="ja-JP" altLang="en-US" sz="3200" dirty="0"/>
              <a:t>他</a:t>
            </a:r>
            <a:r>
              <a:rPr lang="ja-JP" altLang="en-US" sz="3200" dirty="0" smtClean="0"/>
              <a:t>の顧客セグメントによって支払われる</a:t>
            </a:r>
            <a:endParaRPr kumimoji="1" lang="en-US" altLang="ja-JP" sz="3200" dirty="0" smtClean="0"/>
          </a:p>
        </p:txBody>
      </p:sp>
    </p:spTree>
    <p:extLst>
      <p:ext uri="{BB962C8B-B14F-4D97-AF65-F5344CB8AC3E}">
        <p14:creationId xmlns:p14="http://schemas.microsoft.com/office/powerpoint/2010/main" val="30645130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sz="quarter" idx="13"/>
          </p:nvPr>
        </p:nvSpPr>
        <p:spPr>
          <a:xfrm>
            <a:off x="457200" y="548680"/>
            <a:ext cx="8229600" cy="5577483"/>
          </a:xfrm>
        </p:spPr>
        <p:txBody>
          <a:bodyPr>
            <a:normAutofit fontScale="92500" lnSpcReduction="10000"/>
          </a:bodyPr>
          <a:lstStyle/>
          <a:p>
            <a:pPr marL="0" indent="0">
              <a:buNone/>
            </a:pPr>
            <a:r>
              <a:rPr lang="ja-JP" altLang="en-US" sz="2800" dirty="0"/>
              <a:t>最近</a:t>
            </a:r>
            <a:r>
              <a:rPr lang="ja-JP" altLang="en-US" sz="2800" dirty="0" smtClean="0"/>
              <a:t>は、無料オファーがネット上などで急増。</a:t>
            </a:r>
            <a:endParaRPr lang="en-US" altLang="ja-JP" sz="2800" dirty="0" smtClean="0"/>
          </a:p>
          <a:p>
            <a:pPr marL="0" indent="0">
              <a:buNone/>
            </a:pPr>
            <a:endParaRPr kumimoji="1" lang="en-US" altLang="ja-JP" dirty="0"/>
          </a:p>
          <a:p>
            <a:pPr marL="0" indent="0">
              <a:buNone/>
            </a:pPr>
            <a:r>
              <a:rPr lang="ja-JP" altLang="en-US" dirty="0" smtClean="0"/>
              <a:t>無料でどうやって収益を上げるのか</a:t>
            </a:r>
            <a:r>
              <a:rPr lang="en-US" altLang="ja-JP" dirty="0" smtClean="0"/>
              <a:t>…</a:t>
            </a:r>
          </a:p>
          <a:p>
            <a:pPr marL="0" indent="0">
              <a:buNone/>
            </a:pPr>
            <a:endParaRPr kumimoji="1" lang="en-US" altLang="ja-JP" dirty="0"/>
          </a:p>
          <a:p>
            <a:pPr marL="0" indent="0">
              <a:buNone/>
            </a:pPr>
            <a:r>
              <a:rPr lang="ja-JP" altLang="en-US" sz="2400" dirty="0" smtClean="0"/>
              <a:t>無料の製品やサービスをビジネスに統合する</a:t>
            </a:r>
            <a:r>
              <a:rPr lang="ja-JP" altLang="en-US" sz="2400" b="1" u="sng" dirty="0" smtClean="0"/>
              <a:t>いくつかのパターン</a:t>
            </a:r>
            <a:r>
              <a:rPr lang="ja-JP" altLang="en-US" sz="2400" dirty="0" smtClean="0"/>
              <a:t>がある！</a:t>
            </a:r>
            <a:endParaRPr lang="en-US" altLang="ja-JP" sz="2400" dirty="0" smtClean="0"/>
          </a:p>
          <a:p>
            <a:pPr marL="0" indent="0">
              <a:buNone/>
            </a:pPr>
            <a:endParaRPr kumimoji="1" lang="en-US" altLang="ja-JP" sz="2800" b="1" dirty="0" smtClean="0"/>
          </a:p>
          <a:p>
            <a:pPr marL="0" indent="0">
              <a:buNone/>
            </a:pPr>
            <a:r>
              <a:rPr kumimoji="1" lang="ja-JP" altLang="en-US" sz="2800" b="1" dirty="0" smtClean="0"/>
              <a:t>１．マルチサイドプラットフォームによる無料オファー（</a:t>
            </a:r>
            <a:r>
              <a:rPr kumimoji="1" lang="ja-JP" altLang="en-US" sz="2800" b="1" dirty="0" smtClean="0">
                <a:solidFill>
                  <a:srgbClr val="FF0000"/>
                </a:solidFill>
              </a:rPr>
              <a:t>広告ベース</a:t>
            </a:r>
            <a:r>
              <a:rPr kumimoji="1" lang="ja-JP" altLang="en-US" sz="2800" b="1" dirty="0" smtClean="0"/>
              <a:t>）</a:t>
            </a:r>
            <a:endParaRPr kumimoji="1" lang="en-US" altLang="ja-JP" sz="2800" b="1" dirty="0" smtClean="0"/>
          </a:p>
          <a:p>
            <a:pPr marL="0" indent="0">
              <a:buNone/>
            </a:pPr>
            <a:r>
              <a:rPr lang="ja-JP" altLang="en-US" sz="2800" b="1" dirty="0" smtClean="0"/>
              <a:t>２．基本は無料で、プレミアムサービスを有料で提供（</a:t>
            </a:r>
            <a:r>
              <a:rPr lang="ja-JP" altLang="en-US" sz="2800" b="1" dirty="0" smtClean="0">
                <a:solidFill>
                  <a:srgbClr val="FF0000"/>
                </a:solidFill>
              </a:rPr>
              <a:t>フリーミアムモデル</a:t>
            </a:r>
            <a:r>
              <a:rPr lang="ja-JP" altLang="en-US" sz="2800" b="1" dirty="0" smtClean="0"/>
              <a:t>）</a:t>
            </a:r>
            <a:endParaRPr lang="en-US" altLang="ja-JP" sz="2800" b="1" dirty="0" smtClean="0"/>
          </a:p>
          <a:p>
            <a:pPr marL="0" indent="0">
              <a:buNone/>
            </a:pPr>
            <a:r>
              <a:rPr kumimoji="1" lang="ja-JP" altLang="en-US" sz="2800" b="1" dirty="0" smtClean="0"/>
              <a:t>３．無料もしくは低価格のオファーで割引して継続購入させる</a:t>
            </a:r>
            <a:r>
              <a:rPr kumimoji="1" lang="ja-JP" altLang="en-US" sz="2800" b="1" dirty="0" smtClean="0">
                <a:solidFill>
                  <a:srgbClr val="FF0000"/>
                </a:solidFill>
              </a:rPr>
              <a:t>「エサと釣り針」モデル</a:t>
            </a:r>
            <a:endParaRPr kumimoji="1" lang="ja-JP" altLang="en-US" sz="2800" b="1" dirty="0">
              <a:solidFill>
                <a:srgbClr val="FF0000"/>
              </a:solidFill>
            </a:endParaRPr>
          </a:p>
        </p:txBody>
      </p:sp>
    </p:spTree>
    <p:extLst>
      <p:ext uri="{BB962C8B-B14F-4D97-AF65-F5344CB8AC3E}">
        <p14:creationId xmlns:p14="http://schemas.microsoft.com/office/powerpoint/2010/main" val="34367747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8520" y="281242"/>
            <a:ext cx="9418105" cy="1143000"/>
          </a:xfrm>
        </p:spPr>
        <p:txBody>
          <a:bodyPr>
            <a:normAutofit fontScale="90000"/>
          </a:bodyPr>
          <a:lstStyle/>
          <a:p>
            <a:pPr algn="l"/>
            <a:r>
              <a:rPr kumimoji="1" lang="ja-JP" altLang="en-US" dirty="0" smtClean="0"/>
              <a:t>広告：マルチサイドプラットフォーム</a:t>
            </a:r>
            <a:endParaRPr kumimoji="1" lang="ja-JP" altLang="en-US" dirty="0"/>
          </a:p>
        </p:txBody>
      </p:sp>
      <p:pic>
        <p:nvPicPr>
          <p:cNvPr id="4" name="コンテンツ プレースホルダー 3" descr="画面の領域"/>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rot="5400000">
            <a:off x="2494375" y="1233194"/>
            <a:ext cx="3942921" cy="6549031"/>
          </a:xfrm>
        </p:spPr>
      </p:pic>
      <p:sp>
        <p:nvSpPr>
          <p:cNvPr id="5" name="テキスト ボックス 4"/>
          <p:cNvSpPr txBox="1"/>
          <p:nvPr/>
        </p:nvSpPr>
        <p:spPr>
          <a:xfrm>
            <a:off x="612258" y="1424242"/>
            <a:ext cx="7488832" cy="830997"/>
          </a:xfrm>
          <a:prstGeom prst="rect">
            <a:avLst/>
          </a:prstGeom>
          <a:noFill/>
        </p:spPr>
        <p:txBody>
          <a:bodyPr wrap="square" rtlCol="0">
            <a:spAutoFit/>
          </a:bodyPr>
          <a:lstStyle/>
          <a:p>
            <a:r>
              <a:rPr kumimoji="1" lang="ja-JP" altLang="en-US" sz="2400" b="1" dirty="0" smtClean="0"/>
              <a:t>無料コンテンツ、製品、サービスでユーザーを惹きつける一方で、広告スペースを広告主に販売して収益を上げる</a:t>
            </a:r>
            <a:endParaRPr kumimoji="1" lang="ja-JP" altLang="en-US" sz="2400" b="1" dirty="0"/>
          </a:p>
        </p:txBody>
      </p:sp>
    </p:spTree>
    <p:extLst>
      <p:ext uri="{BB962C8B-B14F-4D97-AF65-F5344CB8AC3E}">
        <p14:creationId xmlns:p14="http://schemas.microsoft.com/office/powerpoint/2010/main" val="34429738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47664" y="332656"/>
            <a:ext cx="6512511" cy="1143000"/>
          </a:xfrm>
        </p:spPr>
        <p:txBody>
          <a:bodyPr>
            <a:normAutofit fontScale="90000"/>
          </a:bodyPr>
          <a:lstStyle/>
          <a:p>
            <a:pPr algn="l"/>
            <a:r>
              <a:rPr kumimoji="1" lang="ja-JP" altLang="en-US" dirty="0" smtClean="0"/>
              <a:t>フリーミアム</a:t>
            </a:r>
            <a:r>
              <a:rPr lang="ja-JP" altLang="en-US" dirty="0"/>
              <a:t>モデル</a:t>
            </a:r>
            <a:r>
              <a:rPr kumimoji="1" lang="ja-JP" altLang="en-US" dirty="0" smtClean="0"/>
              <a:t>　</a:t>
            </a:r>
            <a:r>
              <a:rPr kumimoji="1" lang="en-US" altLang="ja-JP" dirty="0" smtClean="0"/>
              <a:t/>
            </a:r>
            <a:br>
              <a:rPr kumimoji="1" lang="en-US" altLang="ja-JP" dirty="0" smtClean="0"/>
            </a:br>
            <a:r>
              <a:rPr kumimoji="1" lang="ja-JP" altLang="en-US" sz="2700" dirty="0" smtClean="0"/>
              <a:t>－基本は無料、それ以上は有料でー</a:t>
            </a:r>
            <a:endParaRPr kumimoji="1" lang="ja-JP" altLang="en-US" sz="2700" dirty="0"/>
          </a:p>
        </p:txBody>
      </p:sp>
      <p:sp>
        <p:nvSpPr>
          <p:cNvPr id="3" name="コンテンツ プレースホルダー 2"/>
          <p:cNvSpPr>
            <a:spLocks noGrp="1"/>
          </p:cNvSpPr>
          <p:nvPr>
            <p:ph sz="quarter" idx="13"/>
          </p:nvPr>
        </p:nvSpPr>
        <p:spPr>
          <a:xfrm>
            <a:off x="899592" y="1988840"/>
            <a:ext cx="6624736" cy="3960440"/>
          </a:xfrm>
        </p:spPr>
        <p:txBody>
          <a:bodyPr>
            <a:noAutofit/>
          </a:bodyPr>
          <a:lstStyle/>
          <a:p>
            <a:r>
              <a:rPr kumimoji="1" lang="ja-JP" altLang="en-US" sz="2800" dirty="0" smtClean="0"/>
              <a:t>無料の基本サービス、有料のプレミアムサービス組み合わせ。</a:t>
            </a:r>
            <a:endParaRPr kumimoji="1" lang="en-US" altLang="ja-JP" sz="2800" dirty="0" smtClean="0"/>
          </a:p>
          <a:p>
            <a:r>
              <a:rPr lang="ja-JP" altLang="en-US" sz="2800" dirty="0" smtClean="0"/>
              <a:t>無料ユーザー多く、有料に移行するのはごくわずか。１０％以下。</a:t>
            </a:r>
            <a:endParaRPr lang="en-US" altLang="ja-JP" sz="2800" dirty="0" smtClean="0"/>
          </a:p>
          <a:p>
            <a:r>
              <a:rPr kumimoji="1" lang="ja-JP" altLang="en-US" sz="2800" dirty="0" smtClean="0"/>
              <a:t>着目点は、</a:t>
            </a:r>
            <a:endParaRPr kumimoji="1" lang="en-US" altLang="ja-JP" sz="2800" dirty="0" smtClean="0"/>
          </a:p>
          <a:p>
            <a:pPr marL="0" indent="0">
              <a:buNone/>
            </a:pPr>
            <a:r>
              <a:rPr lang="ja-JP" altLang="en-US" sz="2800" dirty="0" smtClean="0"/>
              <a:t>　１．無料ユーザーにかかる平均コスト</a:t>
            </a:r>
            <a:endParaRPr lang="en-US" altLang="ja-JP" sz="2800" dirty="0" smtClean="0"/>
          </a:p>
          <a:p>
            <a:pPr marL="0" indent="0">
              <a:buNone/>
            </a:pPr>
            <a:r>
              <a:rPr kumimoji="1" lang="ja-JP" altLang="en-US" sz="2800" dirty="0" smtClean="0"/>
              <a:t>　２．無料ユーザーから有料プレミアム</a:t>
            </a:r>
            <a:r>
              <a:rPr lang="ja-JP" altLang="en-US" sz="2800" dirty="0" smtClean="0"/>
              <a:t>ユーザーへの移行率</a:t>
            </a:r>
            <a:endParaRPr kumimoji="1" lang="ja-JP" altLang="en-US" sz="2800" dirty="0"/>
          </a:p>
        </p:txBody>
      </p:sp>
    </p:spTree>
    <p:extLst>
      <p:ext uri="{BB962C8B-B14F-4D97-AF65-F5344CB8AC3E}">
        <p14:creationId xmlns:p14="http://schemas.microsoft.com/office/powerpoint/2010/main" val="31279267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88640"/>
            <a:ext cx="9001000" cy="1143000"/>
          </a:xfrm>
        </p:spPr>
        <p:txBody>
          <a:bodyPr>
            <a:normAutofit fontScale="90000"/>
          </a:bodyPr>
          <a:lstStyle/>
          <a:p>
            <a:pPr algn="l"/>
            <a:r>
              <a:rPr kumimoji="1" lang="ja-JP" altLang="en-US" dirty="0" smtClean="0"/>
              <a:t>比較！　</a:t>
            </a:r>
            <a:r>
              <a:rPr kumimoji="1" lang="en-US" altLang="ja-JP" dirty="0" smtClean="0"/>
              <a:t/>
            </a:r>
            <a:br>
              <a:rPr kumimoji="1" lang="en-US" altLang="ja-JP" dirty="0" smtClean="0"/>
            </a:br>
            <a:r>
              <a:rPr kumimoji="1" lang="ja-JP" altLang="en-US" dirty="0" smtClean="0"/>
              <a:t>保険モデル：逆さまのフリーミアム</a:t>
            </a:r>
            <a:endParaRPr kumimoji="1" lang="ja-JP" altLang="en-US" dirty="0"/>
          </a:p>
        </p:txBody>
      </p:sp>
      <p:sp>
        <p:nvSpPr>
          <p:cNvPr id="3" name="コンテンツ プレースホルダー 2"/>
          <p:cNvSpPr>
            <a:spLocks noGrp="1"/>
          </p:cNvSpPr>
          <p:nvPr>
            <p:ph sz="quarter" idx="13"/>
          </p:nvPr>
        </p:nvSpPr>
        <p:spPr>
          <a:xfrm>
            <a:off x="1115616" y="1916832"/>
            <a:ext cx="6400800" cy="3474720"/>
          </a:xfrm>
        </p:spPr>
        <p:txBody>
          <a:bodyPr/>
          <a:lstStyle/>
          <a:p>
            <a:r>
              <a:rPr kumimoji="1" lang="ja-JP" altLang="en-US" dirty="0" smtClean="0"/>
              <a:t>フリーミアムサービスへの支払いをする顧客ベースが、支払いをしない大多数の顧客を支える。</a:t>
            </a:r>
            <a:r>
              <a:rPr kumimoji="1" lang="en-US" altLang="ja-JP" dirty="0" err="1" smtClean="0"/>
              <a:t>Ex.</a:t>
            </a:r>
            <a:r>
              <a:rPr lang="en-US" altLang="ja-JP" dirty="0" err="1" smtClean="0"/>
              <a:t>REGA</a:t>
            </a:r>
            <a:endParaRPr kumimoji="1" lang="en-US" altLang="ja-JP" dirty="0" smtClean="0"/>
          </a:p>
        </p:txBody>
      </p:sp>
      <p:pic>
        <p:nvPicPr>
          <p:cNvPr id="4" name="図 3" descr="画面の領域"/>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453449" y="1889771"/>
            <a:ext cx="3528394" cy="5916029"/>
          </a:xfrm>
          <a:prstGeom prst="rect">
            <a:avLst/>
          </a:prstGeom>
        </p:spPr>
      </p:pic>
    </p:spTree>
    <p:extLst>
      <p:ext uri="{BB962C8B-B14F-4D97-AF65-F5344CB8AC3E}">
        <p14:creationId xmlns:p14="http://schemas.microsoft.com/office/powerpoint/2010/main" val="31305519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sz="quarter" idx="13"/>
          </p:nvPr>
        </p:nvSpPr>
        <p:spPr>
          <a:xfrm>
            <a:off x="467544" y="404664"/>
            <a:ext cx="8208912" cy="5976664"/>
          </a:xfrm>
        </p:spPr>
        <p:txBody>
          <a:bodyPr/>
          <a:lstStyle/>
          <a:p>
            <a:pPr marL="0" indent="0">
              <a:buNone/>
            </a:pPr>
            <a:r>
              <a:rPr kumimoji="1" lang="ja-JP" altLang="en-US" dirty="0" smtClean="0"/>
              <a:t>前回は</a:t>
            </a:r>
            <a:r>
              <a:rPr kumimoji="1" lang="en-US" altLang="ja-JP" dirty="0" smtClean="0"/>
              <a:t>…</a:t>
            </a:r>
          </a:p>
          <a:p>
            <a:pPr marL="0" indent="0">
              <a:buNone/>
            </a:pPr>
            <a:r>
              <a:rPr kumimoji="1" lang="ja-JP" altLang="en-US" dirty="0" smtClean="0"/>
              <a:t>　　</a:t>
            </a:r>
            <a:r>
              <a:rPr kumimoji="1" lang="ja-JP" altLang="en-US" sz="2800" b="1" dirty="0" smtClean="0"/>
              <a:t>ビジネスモデルキャンバス</a:t>
            </a:r>
            <a:endParaRPr kumimoji="1" lang="en-US" altLang="ja-JP" sz="2800" b="1" dirty="0" smtClean="0"/>
          </a:p>
          <a:p>
            <a:pPr marL="0" indent="0">
              <a:buNone/>
            </a:pPr>
            <a:r>
              <a:rPr lang="ja-JP" altLang="en-US" dirty="0"/>
              <a:t>　</a:t>
            </a:r>
            <a:r>
              <a:rPr lang="ja-JP" altLang="en-US" dirty="0" smtClean="0"/>
              <a:t>　　　　について学習！</a:t>
            </a:r>
            <a:endParaRPr lang="en-US" altLang="ja-JP" dirty="0" smtClean="0"/>
          </a:p>
          <a:p>
            <a:pPr marL="0" indent="0">
              <a:buNone/>
            </a:pPr>
            <a:r>
              <a:rPr lang="ja-JP" altLang="en-US" dirty="0" smtClean="0"/>
              <a:t>今回は、</a:t>
            </a:r>
            <a:endParaRPr lang="en-US" altLang="ja-JP" dirty="0" smtClean="0"/>
          </a:p>
          <a:p>
            <a:pPr marL="0" indent="0">
              <a:buNone/>
            </a:pPr>
            <a:r>
              <a:rPr lang="ja-JP" altLang="en-US" dirty="0"/>
              <a:t>「</a:t>
            </a:r>
            <a:r>
              <a:rPr lang="ja-JP" altLang="en-US" sz="2800" b="1" dirty="0" smtClean="0">
                <a:solidFill>
                  <a:srgbClr val="FF0000"/>
                </a:solidFill>
              </a:rPr>
              <a:t>５つの</a:t>
            </a:r>
            <a:r>
              <a:rPr lang="ja-JP" altLang="en-US" sz="2800" b="1" u="sng" dirty="0" smtClean="0">
                <a:solidFill>
                  <a:srgbClr val="FF0000"/>
                </a:solidFill>
              </a:rPr>
              <a:t>ビジネスモデルパターン</a:t>
            </a:r>
            <a:r>
              <a:rPr lang="ja-JP" altLang="en-US" dirty="0" smtClean="0"/>
              <a:t>」</a:t>
            </a:r>
            <a:endParaRPr lang="en-US" altLang="ja-JP" dirty="0" smtClean="0"/>
          </a:p>
          <a:p>
            <a:pPr marL="0" indent="0">
              <a:buNone/>
            </a:pPr>
            <a:r>
              <a:rPr lang="ja-JP" altLang="en-US" dirty="0" smtClean="0"/>
              <a:t>　　　　　　　　　</a:t>
            </a:r>
            <a:r>
              <a:rPr lang="ja-JP" altLang="en-US" sz="2400" dirty="0" smtClean="0"/>
              <a:t>似た性質や構築ブロックの配列といった、</a:t>
            </a:r>
            <a:endParaRPr lang="en-US" altLang="ja-JP" sz="2400" dirty="0" smtClean="0"/>
          </a:p>
          <a:p>
            <a:pPr marL="0" indent="0">
              <a:buNone/>
            </a:pPr>
            <a:r>
              <a:rPr lang="ja-JP" altLang="en-US" sz="2400" dirty="0"/>
              <a:t>　</a:t>
            </a:r>
            <a:r>
              <a:rPr lang="ja-JP" altLang="en-US" sz="2400" dirty="0" smtClean="0"/>
              <a:t>　　　　　　　ビジネスモデルにおける類似性</a:t>
            </a:r>
            <a:endParaRPr lang="en-US" altLang="ja-JP" sz="2400" dirty="0" smtClean="0"/>
          </a:p>
          <a:p>
            <a:pPr marL="0" indent="0">
              <a:buNone/>
            </a:pPr>
            <a:endParaRPr lang="en-US" altLang="ja-JP" sz="2400" dirty="0" smtClean="0"/>
          </a:p>
          <a:p>
            <a:pPr marL="0" indent="0">
              <a:buNone/>
            </a:pPr>
            <a:r>
              <a:rPr lang="ja-JP" altLang="en-US" sz="2800" dirty="0" smtClean="0"/>
              <a:t>そのコンセプトをビジネスモデルキャンバスを用いて比較、応用！</a:t>
            </a:r>
            <a:endParaRPr lang="en-US" altLang="ja-JP" sz="2800" dirty="0" smtClean="0"/>
          </a:p>
          <a:p>
            <a:pPr marL="0" indent="0">
              <a:buNone/>
            </a:pPr>
            <a:endParaRPr lang="en-US" altLang="ja-JP" sz="2400" dirty="0" smtClean="0"/>
          </a:p>
        </p:txBody>
      </p:sp>
      <p:sp>
        <p:nvSpPr>
          <p:cNvPr id="4" name="屈折矢印 3"/>
          <p:cNvSpPr/>
          <p:nvPr/>
        </p:nvSpPr>
        <p:spPr>
          <a:xfrm rot="5400000">
            <a:off x="2552236" y="2809383"/>
            <a:ext cx="432048" cy="432048"/>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170335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260648"/>
            <a:ext cx="7632848" cy="1143000"/>
          </a:xfrm>
        </p:spPr>
        <p:txBody>
          <a:bodyPr>
            <a:normAutofit fontScale="90000"/>
          </a:bodyPr>
          <a:lstStyle/>
          <a:p>
            <a:pPr algn="l"/>
            <a:r>
              <a:rPr lang="ja-JP" altLang="en-US" dirty="0" smtClean="0"/>
              <a:t>パターン</a:t>
            </a:r>
            <a:r>
              <a:rPr lang="en-US" altLang="ja-JP" dirty="0" smtClean="0"/>
              <a:t>No.5</a:t>
            </a:r>
            <a:br>
              <a:rPr lang="en-US" altLang="ja-JP" dirty="0" smtClean="0"/>
            </a:br>
            <a:r>
              <a:rPr lang="ja-JP" altLang="en-US" dirty="0" smtClean="0"/>
              <a:t>「オープンビジネスモデル」</a:t>
            </a:r>
            <a:endParaRPr kumimoji="1" lang="ja-JP" altLang="en-US" dirty="0"/>
          </a:p>
        </p:txBody>
      </p:sp>
      <p:sp>
        <p:nvSpPr>
          <p:cNvPr id="3" name="コンテンツ プレースホルダー 2"/>
          <p:cNvSpPr>
            <a:spLocks noGrp="1"/>
          </p:cNvSpPr>
          <p:nvPr>
            <p:ph sz="quarter" idx="13"/>
          </p:nvPr>
        </p:nvSpPr>
        <p:spPr>
          <a:xfrm>
            <a:off x="611560" y="2420888"/>
            <a:ext cx="7776864" cy="4104456"/>
          </a:xfrm>
        </p:spPr>
        <p:txBody>
          <a:bodyPr>
            <a:normAutofit fontScale="55000" lnSpcReduction="20000"/>
          </a:bodyPr>
          <a:lstStyle/>
          <a:p>
            <a:r>
              <a:rPr kumimoji="1" lang="ja-JP" altLang="en-US" sz="4600" dirty="0" smtClean="0"/>
              <a:t>他のパートナーと組織的にコラボ</a:t>
            </a:r>
            <a:endParaRPr kumimoji="1" lang="en-US" altLang="ja-JP" sz="4600" dirty="0" smtClean="0"/>
          </a:p>
          <a:p>
            <a:pPr marL="0" indent="0">
              <a:buNone/>
            </a:pPr>
            <a:r>
              <a:rPr lang="ja-JP" altLang="en-US" sz="4600" dirty="0" smtClean="0"/>
              <a:t>　⇒価値を創り出す</a:t>
            </a:r>
            <a:endParaRPr lang="en-US" altLang="ja-JP" sz="4600" dirty="0" smtClean="0"/>
          </a:p>
          <a:p>
            <a:pPr marL="0" indent="0">
              <a:buNone/>
            </a:pPr>
            <a:endParaRPr lang="en-US" altLang="ja-JP" sz="4600" dirty="0" smtClean="0"/>
          </a:p>
          <a:p>
            <a:pPr marL="0" indent="0">
              <a:buNone/>
            </a:pPr>
            <a:r>
              <a:rPr kumimoji="1" lang="ja-JP" altLang="en-US" sz="4600" dirty="0" smtClean="0"/>
              <a:t>どうやって行われるのか？</a:t>
            </a:r>
            <a:endParaRPr kumimoji="1" lang="en-US" altLang="ja-JP" sz="4600" dirty="0" smtClean="0"/>
          </a:p>
          <a:p>
            <a:pPr marL="0" indent="0">
              <a:buNone/>
            </a:pPr>
            <a:r>
              <a:rPr kumimoji="1" lang="ja-JP" altLang="en-US" sz="4600" b="1" dirty="0" smtClean="0"/>
              <a:t>☆企業内で外部のアイデアを実行する</a:t>
            </a:r>
            <a:endParaRPr kumimoji="1" lang="en-US" altLang="ja-JP" sz="4600" b="1" dirty="0" smtClean="0"/>
          </a:p>
          <a:p>
            <a:pPr marL="0" indent="0">
              <a:buNone/>
            </a:pPr>
            <a:r>
              <a:rPr lang="ja-JP" altLang="en-US" sz="4600" b="1" dirty="0" smtClean="0"/>
              <a:t>　「</a:t>
            </a:r>
            <a:r>
              <a:rPr lang="ja-JP" altLang="en-US" sz="4600" b="1" dirty="0" smtClean="0">
                <a:solidFill>
                  <a:srgbClr val="FF0000"/>
                </a:solidFill>
              </a:rPr>
              <a:t>アウトサイド・イン</a:t>
            </a:r>
            <a:r>
              <a:rPr lang="ja-JP" altLang="en-US" sz="4600" b="1" dirty="0" smtClean="0"/>
              <a:t>」</a:t>
            </a:r>
            <a:endParaRPr lang="en-US" altLang="ja-JP" sz="4600" b="1" dirty="0" smtClean="0"/>
          </a:p>
          <a:p>
            <a:pPr marL="0" indent="0">
              <a:buNone/>
            </a:pPr>
            <a:r>
              <a:rPr kumimoji="1" lang="ja-JP" altLang="en-US" sz="4600" b="1" dirty="0" smtClean="0"/>
              <a:t>☆社内のアイデアや眠っている資産を外部パート</a:t>
            </a:r>
            <a:endParaRPr kumimoji="1" lang="en-US" altLang="ja-JP" sz="4600" b="1" dirty="0" smtClean="0"/>
          </a:p>
          <a:p>
            <a:pPr marL="0" indent="0">
              <a:buNone/>
            </a:pPr>
            <a:r>
              <a:rPr kumimoji="1" lang="ja-JP" altLang="en-US" sz="4600" b="1" dirty="0" smtClean="0"/>
              <a:t>　ナーに提供する</a:t>
            </a:r>
            <a:endParaRPr kumimoji="1" lang="en-US" altLang="ja-JP" sz="4600" b="1" dirty="0" smtClean="0"/>
          </a:p>
          <a:p>
            <a:pPr marL="0" indent="0">
              <a:buNone/>
            </a:pPr>
            <a:r>
              <a:rPr lang="ja-JP" altLang="en-US" sz="4600" b="1" dirty="0" smtClean="0"/>
              <a:t>　</a:t>
            </a:r>
            <a:r>
              <a:rPr kumimoji="1" lang="ja-JP" altLang="en-US" sz="4600" b="1" dirty="0" smtClean="0"/>
              <a:t>「</a:t>
            </a:r>
            <a:r>
              <a:rPr kumimoji="1" lang="ja-JP" altLang="en-US" sz="4600" b="1" dirty="0" smtClean="0">
                <a:solidFill>
                  <a:srgbClr val="FF0000"/>
                </a:solidFill>
              </a:rPr>
              <a:t>インサイド・アウト</a:t>
            </a:r>
            <a:r>
              <a:rPr kumimoji="1" lang="ja-JP" altLang="en-US" sz="4600" b="1" dirty="0" smtClean="0"/>
              <a:t>」</a:t>
            </a:r>
            <a:endParaRPr kumimoji="1" lang="en-US" altLang="ja-JP" sz="4600" b="1" dirty="0"/>
          </a:p>
        </p:txBody>
      </p:sp>
    </p:spTree>
    <p:extLst>
      <p:ext uri="{BB962C8B-B14F-4D97-AF65-F5344CB8AC3E}">
        <p14:creationId xmlns:p14="http://schemas.microsoft.com/office/powerpoint/2010/main" val="20077382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8560" y="332656"/>
            <a:ext cx="9793088" cy="1143000"/>
          </a:xfrm>
        </p:spPr>
        <p:txBody>
          <a:bodyPr>
            <a:normAutofit fontScale="90000"/>
          </a:bodyPr>
          <a:lstStyle/>
          <a:p>
            <a:r>
              <a:rPr kumimoji="1" lang="en-US" altLang="ja-JP" dirty="0" smtClean="0"/>
              <a:t>R&amp;G</a:t>
            </a:r>
            <a:r>
              <a:rPr kumimoji="1" lang="ja-JP" altLang="en-US" dirty="0" smtClean="0"/>
              <a:t>：コネクト＆ディベロップメント</a:t>
            </a:r>
            <a:endParaRPr kumimoji="1" lang="ja-JP" altLang="en-US" dirty="0"/>
          </a:p>
        </p:txBody>
      </p:sp>
      <p:pic>
        <p:nvPicPr>
          <p:cNvPr id="4" name="コンテンツ プレースホルダー 3" descr="画面の領域"/>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rot="5400000">
            <a:off x="4568799" y="1848483"/>
            <a:ext cx="4552429" cy="3969964"/>
          </a:xfrm>
        </p:spPr>
      </p:pic>
      <p:sp>
        <p:nvSpPr>
          <p:cNvPr id="5" name="テキスト ボックス 4"/>
          <p:cNvSpPr txBox="1"/>
          <p:nvPr/>
        </p:nvSpPr>
        <p:spPr>
          <a:xfrm>
            <a:off x="251520" y="1628800"/>
            <a:ext cx="4608512" cy="1569660"/>
          </a:xfrm>
          <a:prstGeom prst="rect">
            <a:avLst/>
          </a:prstGeom>
          <a:noFill/>
        </p:spPr>
        <p:txBody>
          <a:bodyPr wrap="square" rtlCol="0">
            <a:spAutoFit/>
          </a:bodyPr>
          <a:lstStyle/>
          <a:p>
            <a:r>
              <a:rPr kumimoji="1" lang="ja-JP" altLang="en-US" sz="3200" dirty="0" smtClean="0"/>
              <a:t>☆外部パートナーを通じて内部の研究を進める戦略</a:t>
            </a:r>
            <a:endParaRPr kumimoji="1" lang="ja-JP" altLang="en-US" sz="3200" dirty="0"/>
          </a:p>
        </p:txBody>
      </p:sp>
      <p:sp>
        <p:nvSpPr>
          <p:cNvPr id="6" name="テキスト ボックス 5"/>
          <p:cNvSpPr txBox="1"/>
          <p:nvPr/>
        </p:nvSpPr>
        <p:spPr>
          <a:xfrm>
            <a:off x="395536" y="3833465"/>
            <a:ext cx="4032448" cy="2062103"/>
          </a:xfrm>
          <a:prstGeom prst="rect">
            <a:avLst/>
          </a:prstGeom>
          <a:noFill/>
        </p:spPr>
        <p:txBody>
          <a:bodyPr wrap="square" rtlCol="0">
            <a:spAutoFit/>
          </a:bodyPr>
          <a:lstStyle/>
          <a:p>
            <a:r>
              <a:rPr kumimoji="1" lang="ja-JP" altLang="en-US" sz="3200" dirty="0" smtClean="0"/>
              <a:t>☆内部の開発だけでなく、オープンな研究開発アプローチへの移行</a:t>
            </a:r>
            <a:endParaRPr kumimoji="1" lang="ja-JP" altLang="en-US" sz="3200" dirty="0"/>
          </a:p>
        </p:txBody>
      </p:sp>
    </p:spTree>
    <p:extLst>
      <p:ext uri="{BB962C8B-B14F-4D97-AF65-F5344CB8AC3E}">
        <p14:creationId xmlns:p14="http://schemas.microsoft.com/office/powerpoint/2010/main" val="5831434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60648"/>
            <a:ext cx="8964488" cy="1143000"/>
          </a:xfrm>
        </p:spPr>
        <p:txBody>
          <a:bodyPr>
            <a:normAutofit fontScale="90000"/>
          </a:bodyPr>
          <a:lstStyle/>
          <a:p>
            <a:r>
              <a:rPr kumimoji="1" lang="ja-JP" altLang="en-US" dirty="0" smtClean="0"/>
              <a:t>グラクソ・スミスクラインのパテントプール</a:t>
            </a:r>
            <a:endParaRPr kumimoji="1" lang="ja-JP" altLang="en-US" dirty="0"/>
          </a:p>
        </p:txBody>
      </p:sp>
      <p:pic>
        <p:nvPicPr>
          <p:cNvPr id="4" name="コンテンツ プレースホルダー 3" descr="画面の領域"/>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rot="5400000">
            <a:off x="4324782" y="1648913"/>
            <a:ext cx="4248474" cy="4627520"/>
          </a:xfrm>
        </p:spPr>
      </p:pic>
      <p:sp>
        <p:nvSpPr>
          <p:cNvPr id="5" name="テキスト ボックス 4"/>
          <p:cNvSpPr txBox="1"/>
          <p:nvPr/>
        </p:nvSpPr>
        <p:spPr>
          <a:xfrm>
            <a:off x="319532" y="1333826"/>
            <a:ext cx="4176464" cy="1815882"/>
          </a:xfrm>
          <a:prstGeom prst="rect">
            <a:avLst/>
          </a:prstGeom>
          <a:noFill/>
        </p:spPr>
        <p:txBody>
          <a:bodyPr wrap="square" rtlCol="0">
            <a:spAutoFit/>
          </a:bodyPr>
          <a:lstStyle/>
          <a:p>
            <a:r>
              <a:rPr kumimoji="1" lang="ja-JP" altLang="en-US" sz="2800" dirty="0" smtClean="0"/>
              <a:t>☆通常、企業は利用していない特許や技術などの内部資産のマネタイズが中心</a:t>
            </a:r>
            <a:endParaRPr kumimoji="1" lang="ja-JP" altLang="en-US" sz="2800" dirty="0"/>
          </a:p>
        </p:txBody>
      </p:sp>
      <p:sp>
        <p:nvSpPr>
          <p:cNvPr id="8" name="テキスト ボックス 7"/>
          <p:cNvSpPr txBox="1"/>
          <p:nvPr/>
        </p:nvSpPr>
        <p:spPr>
          <a:xfrm>
            <a:off x="351540" y="3501008"/>
            <a:ext cx="3528392" cy="923330"/>
          </a:xfrm>
          <a:prstGeom prst="rect">
            <a:avLst/>
          </a:prstGeom>
          <a:noFill/>
        </p:spPr>
        <p:txBody>
          <a:bodyPr wrap="square" rtlCol="0">
            <a:spAutoFit/>
          </a:bodyPr>
          <a:lstStyle/>
          <a:p>
            <a:r>
              <a:rPr lang="ja-JP" altLang="en-US" dirty="0" smtClean="0"/>
              <a:t>この企業のゴールは、世界中の貧しい国々に薬が行き渡る</a:t>
            </a:r>
            <a:r>
              <a:rPr lang="ja-JP" altLang="en-US" dirty="0"/>
              <a:t>よう</a:t>
            </a:r>
            <a:r>
              <a:rPr lang="ja-JP" altLang="en-US" dirty="0" smtClean="0"/>
              <a:t>にすること！</a:t>
            </a:r>
            <a:endParaRPr lang="en-US" altLang="ja-JP" dirty="0" smtClean="0"/>
          </a:p>
        </p:txBody>
      </p:sp>
      <p:sp>
        <p:nvSpPr>
          <p:cNvPr id="10" name="テキスト ボックス 9"/>
          <p:cNvSpPr txBox="1"/>
          <p:nvPr/>
        </p:nvSpPr>
        <p:spPr>
          <a:xfrm>
            <a:off x="467544" y="4941168"/>
            <a:ext cx="3096344" cy="923330"/>
          </a:xfrm>
          <a:prstGeom prst="rect">
            <a:avLst/>
          </a:prstGeom>
          <a:noFill/>
        </p:spPr>
        <p:txBody>
          <a:bodyPr wrap="square" rtlCol="0">
            <a:spAutoFit/>
          </a:bodyPr>
          <a:lstStyle/>
          <a:p>
            <a:r>
              <a:rPr kumimoji="1" lang="ja-JP" altLang="en-US" dirty="0" smtClean="0"/>
              <a:t>開発に必要な知的財産権をパテントプールにおき、ほかの研究者が利用できるようにする。</a:t>
            </a:r>
            <a:endParaRPr kumimoji="1" lang="ja-JP" altLang="en-US" dirty="0"/>
          </a:p>
        </p:txBody>
      </p:sp>
      <p:sp>
        <p:nvSpPr>
          <p:cNvPr id="11" name="テキスト ボックス 10"/>
          <p:cNvSpPr txBox="1"/>
          <p:nvPr/>
        </p:nvSpPr>
        <p:spPr>
          <a:xfrm>
            <a:off x="2335059" y="4280696"/>
            <a:ext cx="1800200" cy="369332"/>
          </a:xfrm>
          <a:prstGeom prst="rect">
            <a:avLst/>
          </a:prstGeom>
          <a:noFill/>
        </p:spPr>
        <p:txBody>
          <a:bodyPr wrap="square" rtlCol="0">
            <a:spAutoFit/>
          </a:bodyPr>
          <a:lstStyle/>
          <a:p>
            <a:r>
              <a:rPr kumimoji="1" lang="ja-JP" altLang="en-US" b="1" dirty="0" smtClean="0"/>
              <a:t>そのために・・・</a:t>
            </a:r>
            <a:endParaRPr kumimoji="1" lang="ja-JP" altLang="en-US" b="1" dirty="0"/>
          </a:p>
        </p:txBody>
      </p:sp>
      <p:sp>
        <p:nvSpPr>
          <p:cNvPr id="13" name="テキスト ボックス 12"/>
          <p:cNvSpPr txBox="1"/>
          <p:nvPr/>
        </p:nvSpPr>
        <p:spPr>
          <a:xfrm>
            <a:off x="2417154" y="2648250"/>
            <a:ext cx="461665" cy="852758"/>
          </a:xfrm>
          <a:prstGeom prst="rect">
            <a:avLst/>
          </a:prstGeom>
          <a:noFill/>
        </p:spPr>
        <p:txBody>
          <a:bodyPr vert="eaVert" wrap="square" rtlCol="0">
            <a:spAutoFit/>
          </a:bodyPr>
          <a:lstStyle/>
          <a:p>
            <a:r>
              <a:rPr kumimoji="1" lang="ja-JP" altLang="en-US" b="1" dirty="0" smtClean="0"/>
              <a:t>しかし</a:t>
            </a:r>
            <a:endParaRPr kumimoji="1" lang="ja-JP" altLang="en-US" b="1" dirty="0"/>
          </a:p>
        </p:txBody>
      </p:sp>
      <p:sp>
        <p:nvSpPr>
          <p:cNvPr id="14" name="下矢印 13"/>
          <p:cNvSpPr/>
          <p:nvPr/>
        </p:nvSpPr>
        <p:spPr>
          <a:xfrm>
            <a:off x="1723688" y="2725763"/>
            <a:ext cx="584056" cy="7752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下矢印 14"/>
          <p:cNvSpPr/>
          <p:nvPr/>
        </p:nvSpPr>
        <p:spPr>
          <a:xfrm>
            <a:off x="1547664" y="4149080"/>
            <a:ext cx="860100" cy="792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04260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4544" y="404664"/>
            <a:ext cx="6512511" cy="1143000"/>
          </a:xfrm>
        </p:spPr>
        <p:txBody>
          <a:bodyPr/>
          <a:lstStyle/>
          <a:p>
            <a:r>
              <a:rPr kumimoji="1" lang="ja-JP" altLang="en-US" dirty="0" smtClean="0"/>
              <a:t>終わり！</a:t>
            </a:r>
            <a:endParaRPr kumimoji="1" lang="ja-JP" altLang="en-US" dirty="0"/>
          </a:p>
        </p:txBody>
      </p:sp>
      <p:sp>
        <p:nvSpPr>
          <p:cNvPr id="3" name="コンテンツ プレースホルダー 2"/>
          <p:cNvSpPr>
            <a:spLocks noGrp="1"/>
          </p:cNvSpPr>
          <p:nvPr>
            <p:ph sz="quarter" idx="13"/>
          </p:nvPr>
        </p:nvSpPr>
        <p:spPr>
          <a:xfrm>
            <a:off x="1259632" y="2348880"/>
            <a:ext cx="6400800" cy="3474720"/>
          </a:xfrm>
        </p:spPr>
        <p:txBody>
          <a:bodyPr>
            <a:normAutofit/>
          </a:bodyPr>
          <a:lstStyle/>
          <a:p>
            <a:pPr marL="45720" indent="0">
              <a:buNone/>
            </a:pPr>
            <a:r>
              <a:rPr kumimoji="1" lang="ja-JP" altLang="en-US" sz="4000" dirty="0" smtClean="0"/>
              <a:t>明日は</a:t>
            </a:r>
            <a:r>
              <a:rPr kumimoji="1" lang="ja-JP" altLang="en-US" sz="4000" dirty="0" smtClean="0"/>
              <a:t>実践</a:t>
            </a:r>
            <a:r>
              <a:rPr lang="en-US" altLang="ja-JP" sz="4000" dirty="0" smtClean="0"/>
              <a:t>!</a:t>
            </a:r>
          </a:p>
          <a:p>
            <a:pPr marL="45720" indent="0">
              <a:buNone/>
            </a:pPr>
            <a:endParaRPr kumimoji="1" lang="ja-JP" altLang="en-US" sz="4000" dirty="0"/>
          </a:p>
        </p:txBody>
      </p:sp>
    </p:spTree>
    <p:extLst>
      <p:ext uri="{BB962C8B-B14F-4D97-AF65-F5344CB8AC3E}">
        <p14:creationId xmlns:p14="http://schemas.microsoft.com/office/powerpoint/2010/main" val="38936239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51720" y="404664"/>
            <a:ext cx="6512511" cy="1143000"/>
          </a:xfrm>
        </p:spPr>
        <p:txBody>
          <a:bodyPr/>
          <a:lstStyle/>
          <a:p>
            <a:r>
              <a:rPr lang="ja-JP" altLang="en-US" dirty="0" smtClean="0"/>
              <a:t>実践！</a:t>
            </a:r>
            <a:endParaRPr kumimoji="1" lang="ja-JP" altLang="en-US" dirty="0"/>
          </a:p>
        </p:txBody>
      </p:sp>
      <p:sp>
        <p:nvSpPr>
          <p:cNvPr id="3" name="コンテンツ プレースホルダー 2"/>
          <p:cNvSpPr>
            <a:spLocks noGrp="1"/>
          </p:cNvSpPr>
          <p:nvPr>
            <p:ph sz="quarter" idx="13"/>
          </p:nvPr>
        </p:nvSpPr>
        <p:spPr>
          <a:xfrm>
            <a:off x="539552" y="1340768"/>
            <a:ext cx="7488832" cy="4752528"/>
          </a:xfrm>
        </p:spPr>
        <p:txBody>
          <a:bodyPr>
            <a:normAutofit/>
          </a:bodyPr>
          <a:lstStyle/>
          <a:p>
            <a:r>
              <a:rPr lang="ja-JP" altLang="en-US" sz="2400" dirty="0" smtClean="0"/>
              <a:t>昨日学習した</a:t>
            </a:r>
            <a:r>
              <a:rPr lang="ja-JP" altLang="en-US" sz="2400" b="1" dirty="0" smtClean="0"/>
              <a:t>マルチサイドプラットフォーム</a:t>
            </a:r>
            <a:r>
              <a:rPr lang="ja-JP" altLang="en-US" sz="2400" dirty="0" smtClean="0"/>
              <a:t>、</a:t>
            </a:r>
            <a:endParaRPr lang="en-US" altLang="ja-JP" sz="2400" dirty="0" smtClean="0"/>
          </a:p>
          <a:p>
            <a:pPr marL="45720" indent="0">
              <a:buNone/>
            </a:pPr>
            <a:r>
              <a:rPr kumimoji="1" lang="ja-JP" altLang="en-US" sz="2400" dirty="0" smtClean="0"/>
              <a:t>　覚えていますか？？</a:t>
            </a:r>
            <a:endParaRPr kumimoji="1" lang="en-US" altLang="ja-JP" sz="2400" dirty="0" smtClean="0"/>
          </a:p>
          <a:p>
            <a:pPr marL="45720" indent="0">
              <a:buNone/>
            </a:pPr>
            <a:r>
              <a:rPr lang="ja-JP" altLang="en-US" sz="2400" dirty="0" smtClean="0"/>
              <a:t>一言で言うと、複数の顧客グループをつなぎ合わせるものでした。</a:t>
            </a:r>
            <a:endParaRPr lang="en-US" altLang="ja-JP" sz="2400" dirty="0" smtClean="0"/>
          </a:p>
          <a:p>
            <a:pPr marL="45720" indent="0">
              <a:buNone/>
            </a:pPr>
            <a:endParaRPr kumimoji="1" lang="en-US" altLang="ja-JP" sz="2400" dirty="0"/>
          </a:p>
          <a:p>
            <a:pPr marL="45720" indent="0">
              <a:buNone/>
            </a:pPr>
            <a:r>
              <a:rPr lang="ja-JP" altLang="en-US" sz="2400" dirty="0" smtClean="0"/>
              <a:t>その例としてビデオゲーム機メーカーをあげました。</a:t>
            </a:r>
            <a:endParaRPr lang="en-US" altLang="ja-JP" sz="2400" dirty="0" smtClean="0"/>
          </a:p>
          <a:p>
            <a:pPr marL="45720" indent="0">
              <a:buNone/>
            </a:pPr>
            <a:endParaRPr lang="en-US" altLang="ja-JP" sz="2400" dirty="0"/>
          </a:p>
          <a:p>
            <a:pPr marL="45720" indent="0">
              <a:buNone/>
            </a:pPr>
            <a:r>
              <a:rPr lang="ja-JP" altLang="en-US" sz="2400" dirty="0" smtClean="0"/>
              <a:t>他には、</a:t>
            </a:r>
            <a:r>
              <a:rPr lang="en-US" altLang="ja-JP" sz="2400" dirty="0" smtClean="0"/>
              <a:t>Google</a:t>
            </a:r>
            <a:r>
              <a:rPr lang="ja-JP" altLang="en-US" sz="2400" dirty="0" smtClean="0"/>
              <a:t>も同じくマルチサイドプラットフォームです。</a:t>
            </a:r>
            <a:endParaRPr lang="en-US" altLang="ja-JP" sz="2400" dirty="0" smtClean="0"/>
          </a:p>
        </p:txBody>
      </p:sp>
    </p:spTree>
    <p:extLst>
      <p:ext uri="{BB962C8B-B14F-4D97-AF65-F5344CB8AC3E}">
        <p14:creationId xmlns:p14="http://schemas.microsoft.com/office/powerpoint/2010/main" val="21511271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sz="quarter" idx="13"/>
          </p:nvPr>
        </p:nvSpPr>
        <p:spPr>
          <a:xfrm>
            <a:off x="1143000" y="731520"/>
            <a:ext cx="7029400" cy="4929728"/>
          </a:xfrm>
        </p:spPr>
        <p:txBody>
          <a:bodyPr>
            <a:normAutofit/>
          </a:bodyPr>
          <a:lstStyle/>
          <a:p>
            <a:r>
              <a:rPr kumimoji="1" lang="ja-JP" altLang="en-US" sz="4000" dirty="0" smtClean="0"/>
              <a:t>その</a:t>
            </a:r>
            <a:r>
              <a:rPr kumimoji="1" lang="en-US" altLang="ja-JP" sz="4000" dirty="0" smtClean="0"/>
              <a:t>Google</a:t>
            </a:r>
            <a:r>
              <a:rPr kumimoji="1" lang="ja-JP" altLang="en-US" sz="4000" dirty="0" smtClean="0"/>
              <a:t>について、今日は考えます！</a:t>
            </a:r>
            <a:endParaRPr kumimoji="1" lang="en-US" altLang="ja-JP" sz="4000" dirty="0" smtClean="0"/>
          </a:p>
          <a:p>
            <a:endParaRPr kumimoji="1" lang="en-US" altLang="ja-JP" sz="4000" dirty="0" smtClean="0"/>
          </a:p>
          <a:p>
            <a:r>
              <a:rPr lang="ja-JP" altLang="en-US" sz="4000" dirty="0"/>
              <a:t>スタンフォード</a:t>
            </a:r>
            <a:r>
              <a:rPr kumimoji="1" lang="ja-JP" altLang="en-US" sz="4000" dirty="0" smtClean="0"/>
              <a:t>で学習した、「奇抜なアイデアを出す方法」を実践！</a:t>
            </a:r>
            <a:endParaRPr kumimoji="1" lang="en-US" altLang="ja-JP" sz="4000" dirty="0" smtClean="0"/>
          </a:p>
          <a:p>
            <a:endParaRPr lang="en-US" altLang="ja-JP" sz="4000" dirty="0"/>
          </a:p>
        </p:txBody>
      </p:sp>
    </p:spTree>
    <p:extLst>
      <p:ext uri="{BB962C8B-B14F-4D97-AF65-F5344CB8AC3E}">
        <p14:creationId xmlns:p14="http://schemas.microsoft.com/office/powerpoint/2010/main" val="24011198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sz="quarter" idx="13"/>
          </p:nvPr>
        </p:nvSpPr>
        <p:spPr>
          <a:xfrm>
            <a:off x="1403648" y="2564904"/>
            <a:ext cx="6400800" cy="3474720"/>
          </a:xfrm>
        </p:spPr>
        <p:txBody>
          <a:bodyPr>
            <a:normAutofit/>
          </a:bodyPr>
          <a:lstStyle/>
          <a:p>
            <a:r>
              <a:rPr kumimoji="1" lang="ja-JP" altLang="en-US" sz="4800" dirty="0" smtClean="0"/>
              <a:t>まずは、</a:t>
            </a:r>
            <a:r>
              <a:rPr kumimoji="1" lang="en-US" altLang="ja-JP" sz="4800" dirty="0" smtClean="0"/>
              <a:t>Google</a:t>
            </a:r>
            <a:r>
              <a:rPr kumimoji="1" lang="ja-JP" altLang="en-US" sz="4800" dirty="0" smtClean="0"/>
              <a:t>の常識を挙げよう！！</a:t>
            </a:r>
            <a:endParaRPr kumimoji="1" lang="en-US" altLang="ja-JP" sz="4800" dirty="0" smtClean="0"/>
          </a:p>
          <a:p>
            <a:pPr marL="45720" indent="0">
              <a:buNone/>
            </a:pPr>
            <a:r>
              <a:rPr lang="ja-JP" altLang="en-US" sz="4800" dirty="0"/>
              <a:t>　</a:t>
            </a:r>
            <a:r>
              <a:rPr lang="ja-JP" altLang="en-US" sz="4800" dirty="0" smtClean="0"/>
              <a:t>　（５分）</a:t>
            </a:r>
            <a:endParaRPr kumimoji="1" lang="ja-JP" altLang="en-US" sz="4800" dirty="0"/>
          </a:p>
        </p:txBody>
      </p:sp>
    </p:spTree>
    <p:extLst>
      <p:ext uri="{BB962C8B-B14F-4D97-AF65-F5344CB8AC3E}">
        <p14:creationId xmlns:p14="http://schemas.microsoft.com/office/powerpoint/2010/main" val="25820211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sz="quarter" idx="13"/>
          </p:nvPr>
        </p:nvSpPr>
        <p:spPr>
          <a:xfrm>
            <a:off x="1547664" y="2204864"/>
            <a:ext cx="6400800" cy="3474720"/>
          </a:xfrm>
        </p:spPr>
        <p:txBody>
          <a:bodyPr>
            <a:normAutofit/>
          </a:bodyPr>
          <a:lstStyle/>
          <a:p>
            <a:r>
              <a:rPr lang="ja-JP" altLang="en-US" sz="4400" dirty="0"/>
              <a:t>リストアップした</a:t>
            </a:r>
            <a:r>
              <a:rPr kumimoji="1" lang="ja-JP" altLang="en-US" sz="4400" dirty="0" smtClean="0"/>
              <a:t>常識を誇張してください！！</a:t>
            </a:r>
            <a:endParaRPr kumimoji="1" lang="en-US" altLang="ja-JP" sz="4400" dirty="0" smtClean="0"/>
          </a:p>
          <a:p>
            <a:pPr marL="45720" indent="0">
              <a:buNone/>
            </a:pPr>
            <a:r>
              <a:rPr lang="ja-JP" altLang="en-US" sz="4400" dirty="0"/>
              <a:t>　</a:t>
            </a:r>
            <a:r>
              <a:rPr lang="ja-JP" altLang="en-US" sz="4400" dirty="0" smtClean="0"/>
              <a:t>　　（５分）</a:t>
            </a:r>
            <a:endParaRPr kumimoji="1" lang="ja-JP" altLang="en-US" sz="4400" dirty="0"/>
          </a:p>
        </p:txBody>
      </p:sp>
    </p:spTree>
    <p:extLst>
      <p:ext uri="{BB962C8B-B14F-4D97-AF65-F5344CB8AC3E}">
        <p14:creationId xmlns:p14="http://schemas.microsoft.com/office/powerpoint/2010/main" val="11963970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sz="quarter" idx="13"/>
          </p:nvPr>
        </p:nvSpPr>
        <p:spPr>
          <a:xfrm>
            <a:off x="1115616" y="1556792"/>
            <a:ext cx="6400800" cy="3474720"/>
          </a:xfrm>
        </p:spPr>
        <p:txBody>
          <a:bodyPr>
            <a:normAutofit/>
          </a:bodyPr>
          <a:lstStyle/>
          <a:p>
            <a:r>
              <a:rPr kumimoji="1" lang="ja-JP" altLang="en-US" sz="4400" dirty="0" smtClean="0"/>
              <a:t>リストアップした常識を反対にしてください！！</a:t>
            </a:r>
            <a:r>
              <a:rPr lang="ja-JP" altLang="en-US" sz="4400" dirty="0" smtClean="0"/>
              <a:t>　　</a:t>
            </a:r>
            <a:endParaRPr lang="en-US" altLang="ja-JP" sz="4400" dirty="0" smtClean="0"/>
          </a:p>
          <a:p>
            <a:pPr marL="45720" indent="0">
              <a:buNone/>
            </a:pPr>
            <a:r>
              <a:rPr lang="ja-JP" altLang="en-US" sz="4400" dirty="0"/>
              <a:t>　</a:t>
            </a:r>
            <a:r>
              <a:rPr lang="ja-JP" altLang="en-US" sz="4400" dirty="0" smtClean="0"/>
              <a:t>　（５分）</a:t>
            </a:r>
            <a:endParaRPr kumimoji="1" lang="ja-JP" altLang="en-US" sz="4400" dirty="0"/>
          </a:p>
        </p:txBody>
      </p:sp>
    </p:spTree>
    <p:extLst>
      <p:ext uri="{BB962C8B-B14F-4D97-AF65-F5344CB8AC3E}">
        <p14:creationId xmlns:p14="http://schemas.microsoft.com/office/powerpoint/2010/main" val="22133121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sz="quarter" idx="13"/>
          </p:nvPr>
        </p:nvSpPr>
        <p:spPr/>
        <p:txBody>
          <a:bodyPr>
            <a:noAutofit/>
          </a:bodyPr>
          <a:lstStyle/>
          <a:p>
            <a:r>
              <a:rPr kumimoji="1" lang="ja-JP" altLang="en-US" sz="3200" dirty="0" smtClean="0"/>
              <a:t>常識を誇張したもの</a:t>
            </a:r>
            <a:endParaRPr kumimoji="1" lang="en-US" altLang="ja-JP" sz="3200" dirty="0" smtClean="0"/>
          </a:p>
          <a:p>
            <a:r>
              <a:rPr lang="ja-JP" altLang="en-US" sz="3200" dirty="0" smtClean="0"/>
              <a:t>常識を反対にしたもの</a:t>
            </a:r>
            <a:endParaRPr lang="en-US" altLang="ja-JP" sz="3200" dirty="0" smtClean="0"/>
          </a:p>
          <a:p>
            <a:pPr marL="45720" indent="0">
              <a:buNone/>
            </a:pPr>
            <a:endParaRPr kumimoji="1" lang="en-US" altLang="ja-JP" sz="3200" dirty="0"/>
          </a:p>
          <a:p>
            <a:pPr marL="45720" indent="0">
              <a:buNone/>
            </a:pPr>
            <a:r>
              <a:rPr lang="ja-JP" altLang="en-US" sz="3200" dirty="0" smtClean="0"/>
              <a:t>を組み合わせながら、</a:t>
            </a:r>
            <a:r>
              <a:rPr lang="ja-JP" altLang="en-US" sz="3200" dirty="0" smtClean="0">
                <a:solidFill>
                  <a:srgbClr val="FF0000"/>
                </a:solidFill>
              </a:rPr>
              <a:t>新しい事業</a:t>
            </a:r>
            <a:r>
              <a:rPr lang="ja-JP" altLang="en-US" sz="3200" dirty="0" smtClean="0"/>
              <a:t>を考えよう！！</a:t>
            </a:r>
            <a:endParaRPr lang="en-US" altLang="ja-JP" sz="3200" dirty="0" smtClean="0"/>
          </a:p>
          <a:p>
            <a:pPr marL="45720" indent="0">
              <a:buNone/>
            </a:pPr>
            <a:r>
              <a:rPr kumimoji="1" lang="ja-JP" altLang="en-US" sz="3200" dirty="0" smtClean="0"/>
              <a:t>そして、３０秒から１分の</a:t>
            </a:r>
            <a:r>
              <a:rPr kumimoji="1" lang="en-US" altLang="ja-JP" sz="3200" dirty="0" smtClean="0">
                <a:solidFill>
                  <a:srgbClr val="FF0000"/>
                </a:solidFill>
              </a:rPr>
              <a:t>CM</a:t>
            </a:r>
            <a:r>
              <a:rPr kumimoji="1" lang="ja-JP" altLang="en-US" sz="3200" dirty="0" smtClean="0"/>
              <a:t>にして発表します！</a:t>
            </a:r>
            <a:r>
              <a:rPr kumimoji="1" lang="en-US" altLang="ja-JP" sz="3200" dirty="0" smtClean="0"/>
              <a:t>…</a:t>
            </a:r>
            <a:r>
              <a:rPr kumimoji="1" lang="ja-JP" altLang="en-US" sz="2400" dirty="0" smtClean="0"/>
              <a:t>ストーリー意識！</a:t>
            </a:r>
            <a:endParaRPr kumimoji="1" lang="en-US" altLang="ja-JP" sz="2400" dirty="0" smtClean="0"/>
          </a:p>
          <a:p>
            <a:pPr marL="45720" indent="0">
              <a:buNone/>
            </a:pPr>
            <a:r>
              <a:rPr lang="ja-JP" altLang="en-US" sz="3200" dirty="0"/>
              <a:t>　</a:t>
            </a:r>
            <a:r>
              <a:rPr lang="ja-JP" altLang="en-US" sz="3200" dirty="0" smtClean="0"/>
              <a:t>　　　（１０分）</a:t>
            </a:r>
            <a:endParaRPr kumimoji="1" lang="ja-JP" altLang="en-US" sz="3200" dirty="0"/>
          </a:p>
        </p:txBody>
      </p:sp>
    </p:spTree>
    <p:extLst>
      <p:ext uri="{BB962C8B-B14F-4D97-AF65-F5344CB8AC3E}">
        <p14:creationId xmlns:p14="http://schemas.microsoft.com/office/powerpoint/2010/main" val="422383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260648"/>
            <a:ext cx="8424936" cy="1217072"/>
          </a:xfrm>
        </p:spPr>
        <p:txBody>
          <a:bodyPr/>
          <a:lstStyle/>
          <a:p>
            <a:pPr marL="0" indent="0" algn="l">
              <a:buNone/>
            </a:pPr>
            <a:r>
              <a:rPr kumimoji="1" lang="ja-JP" altLang="en-US" dirty="0" smtClean="0"/>
              <a:t>ビジネスモデル　</a:t>
            </a:r>
            <a:r>
              <a:rPr kumimoji="1" lang="en-US" altLang="ja-JP" dirty="0" smtClean="0"/>
              <a:t/>
            </a:r>
            <a:br>
              <a:rPr kumimoji="1" lang="en-US" altLang="ja-JP" dirty="0" smtClean="0"/>
            </a:br>
            <a:r>
              <a:rPr kumimoji="1" lang="ja-JP" altLang="en-US" dirty="0" smtClean="0"/>
              <a:t>⇒</a:t>
            </a:r>
            <a:r>
              <a:rPr kumimoji="1" lang="ja-JP" altLang="en-US" dirty="0" smtClean="0">
                <a:solidFill>
                  <a:srgbClr val="FF0000"/>
                </a:solidFill>
              </a:rPr>
              <a:t>５つのコンセプト</a:t>
            </a:r>
            <a:endParaRPr kumimoji="1" lang="ja-JP" altLang="en-US" dirty="0">
              <a:solidFill>
                <a:srgbClr val="FF0000"/>
              </a:solidFill>
            </a:endParaRPr>
          </a:p>
        </p:txBody>
      </p:sp>
      <p:sp>
        <p:nvSpPr>
          <p:cNvPr id="3" name="コンテンツ プレースホルダー 2"/>
          <p:cNvSpPr>
            <a:spLocks noGrp="1"/>
          </p:cNvSpPr>
          <p:nvPr>
            <p:ph sz="quarter" idx="13"/>
          </p:nvPr>
        </p:nvSpPr>
        <p:spPr>
          <a:xfrm>
            <a:off x="683568" y="1988840"/>
            <a:ext cx="7257999" cy="4104456"/>
          </a:xfrm>
        </p:spPr>
        <p:txBody>
          <a:bodyPr>
            <a:normAutofit fontScale="70000" lnSpcReduction="20000"/>
          </a:bodyPr>
          <a:lstStyle/>
          <a:p>
            <a:r>
              <a:rPr kumimoji="1" lang="ja-JP" altLang="en-US" sz="4300" dirty="0" smtClean="0"/>
              <a:t>アンバンドル</a:t>
            </a:r>
            <a:endParaRPr kumimoji="1" lang="en-US" altLang="ja-JP" sz="4300" dirty="0" smtClean="0"/>
          </a:p>
          <a:p>
            <a:r>
              <a:rPr lang="ja-JP" altLang="en-US" sz="4300" dirty="0" smtClean="0"/>
              <a:t>ロングテール</a:t>
            </a:r>
            <a:endParaRPr lang="en-US" altLang="ja-JP" sz="4300" dirty="0" smtClean="0"/>
          </a:p>
          <a:p>
            <a:r>
              <a:rPr kumimoji="1" lang="ja-JP" altLang="en-US" sz="4300" dirty="0" smtClean="0"/>
              <a:t>マルチサイドプラットフォーム</a:t>
            </a:r>
            <a:endParaRPr kumimoji="1" lang="en-US" altLang="ja-JP" sz="4300" dirty="0" smtClean="0"/>
          </a:p>
          <a:p>
            <a:r>
              <a:rPr lang="ja-JP" altLang="en-US" sz="4300" dirty="0" smtClean="0"/>
              <a:t>フリー戦略</a:t>
            </a:r>
            <a:endParaRPr lang="en-US" altLang="ja-JP" sz="4300" dirty="0" smtClean="0"/>
          </a:p>
          <a:p>
            <a:r>
              <a:rPr kumimoji="1" lang="ja-JP" altLang="en-US" sz="4300" dirty="0" smtClean="0"/>
              <a:t>オープンビジネスモデル</a:t>
            </a:r>
            <a:endParaRPr kumimoji="1" lang="en-US" altLang="ja-JP" sz="4300" dirty="0" smtClean="0"/>
          </a:p>
          <a:p>
            <a:pPr marL="0" indent="0">
              <a:buNone/>
            </a:pPr>
            <a:endParaRPr lang="en-US" altLang="ja-JP" sz="4300" dirty="0" smtClean="0"/>
          </a:p>
          <a:p>
            <a:pPr marL="0" indent="0">
              <a:buNone/>
            </a:pPr>
            <a:r>
              <a:rPr lang="ja-JP" altLang="en-US" sz="4500" dirty="0" smtClean="0"/>
              <a:t>これに限らず、ほかのコンセプトに基づく新しいパターンも生まれるかも</a:t>
            </a:r>
            <a:r>
              <a:rPr lang="en-US" altLang="ja-JP" sz="4500" dirty="0" smtClean="0"/>
              <a:t>…</a:t>
            </a:r>
            <a:endParaRPr kumimoji="1" lang="ja-JP" altLang="en-US" sz="4500" dirty="0"/>
          </a:p>
        </p:txBody>
      </p:sp>
    </p:spTree>
    <p:extLst>
      <p:ext uri="{BB962C8B-B14F-4D97-AF65-F5344CB8AC3E}">
        <p14:creationId xmlns:p14="http://schemas.microsoft.com/office/powerpoint/2010/main" val="2231204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994122"/>
          </a:xfrm>
        </p:spPr>
        <p:txBody>
          <a:bodyPr>
            <a:normAutofit fontScale="90000"/>
          </a:bodyPr>
          <a:lstStyle/>
          <a:p>
            <a:r>
              <a:rPr kumimoji="1" lang="ja-JP" altLang="en-US" dirty="0" smtClean="0"/>
              <a:t>パターン</a:t>
            </a:r>
            <a:r>
              <a:rPr kumimoji="1" lang="en-US" altLang="ja-JP" dirty="0" smtClean="0"/>
              <a:t>No</a:t>
            </a:r>
            <a:r>
              <a:rPr lang="en-US" altLang="ja-JP" dirty="0" smtClean="0"/>
              <a:t>.1</a:t>
            </a:r>
            <a:r>
              <a:rPr lang="ja-JP" altLang="en-US" dirty="0" smtClean="0"/>
              <a:t>「アンバンドル」</a:t>
            </a:r>
            <a:endParaRPr kumimoji="1" lang="ja-JP" altLang="en-US" dirty="0"/>
          </a:p>
        </p:txBody>
      </p:sp>
      <p:sp>
        <p:nvSpPr>
          <p:cNvPr id="3" name="コンテンツ プレースホルダー 2"/>
          <p:cNvSpPr>
            <a:spLocks noGrp="1"/>
          </p:cNvSpPr>
          <p:nvPr>
            <p:ph sz="quarter" idx="13"/>
          </p:nvPr>
        </p:nvSpPr>
        <p:spPr>
          <a:xfrm>
            <a:off x="457200" y="1268760"/>
            <a:ext cx="8229600" cy="4857403"/>
          </a:xfrm>
        </p:spPr>
        <p:txBody>
          <a:bodyPr>
            <a:normAutofit lnSpcReduction="10000"/>
          </a:bodyPr>
          <a:lstStyle/>
          <a:p>
            <a:pPr marL="0" indent="0">
              <a:buNone/>
            </a:pPr>
            <a:r>
              <a:rPr lang="ja-JP" altLang="en-US" sz="2800" b="1" dirty="0">
                <a:solidFill>
                  <a:srgbClr val="FF0000"/>
                </a:solidFill>
              </a:rPr>
              <a:t>☆</a:t>
            </a:r>
            <a:r>
              <a:rPr lang="ja-JP" altLang="en-US" sz="2800" b="1" dirty="0" smtClean="0">
                <a:solidFill>
                  <a:srgbClr val="FF0000"/>
                </a:solidFill>
              </a:rPr>
              <a:t>アンバンドル</a:t>
            </a:r>
            <a:r>
              <a:rPr lang="ja-JP" altLang="en-US" dirty="0" smtClean="0"/>
              <a:t>・・・</a:t>
            </a:r>
            <a:r>
              <a:rPr lang="ja-JP" altLang="en-US" sz="2800" dirty="0" smtClean="0">
                <a:effectLst/>
              </a:rPr>
              <a:t>一括して提供されていた商品やサービスを、解体あるいは細分化すること。</a:t>
            </a:r>
            <a:endParaRPr lang="en-US" altLang="ja-JP" sz="2800" dirty="0" smtClean="0">
              <a:effectLst/>
            </a:endParaRPr>
          </a:p>
          <a:p>
            <a:pPr marL="0" indent="0">
              <a:buNone/>
            </a:pPr>
            <a:endParaRPr kumimoji="1" lang="en-US" altLang="ja-JP" dirty="0" smtClean="0"/>
          </a:p>
          <a:p>
            <a:pPr marL="0" indent="0">
              <a:buNone/>
            </a:pPr>
            <a:r>
              <a:rPr kumimoji="1" lang="ja-JP" altLang="en-US" dirty="0" smtClean="0"/>
              <a:t>「アンバンドル（バラバラにされた）」企業のコンセプト</a:t>
            </a:r>
            <a:endParaRPr kumimoji="1" lang="en-US" altLang="ja-JP" dirty="0" smtClean="0"/>
          </a:p>
          <a:p>
            <a:pPr marL="0" indent="0">
              <a:buNone/>
            </a:pPr>
            <a:r>
              <a:rPr kumimoji="1" lang="ja-JP" altLang="en-US" dirty="0" smtClean="0"/>
              <a:t>：異なる３つのビジネスタイプ</a:t>
            </a:r>
            <a:endParaRPr kumimoji="1" lang="en-US" altLang="ja-JP" dirty="0" smtClean="0"/>
          </a:p>
          <a:p>
            <a:pPr marL="0" indent="0">
              <a:buNone/>
            </a:pPr>
            <a:r>
              <a:rPr lang="ja-JP" altLang="en-US" sz="2400" b="1" dirty="0" smtClean="0"/>
              <a:t>①顧客ビジネス　　　　</a:t>
            </a:r>
            <a:endParaRPr lang="en-US" altLang="ja-JP" sz="2400" b="1" dirty="0" smtClean="0"/>
          </a:p>
          <a:p>
            <a:pPr marL="0" indent="0">
              <a:buNone/>
            </a:pPr>
            <a:r>
              <a:rPr kumimoji="1" lang="ja-JP" altLang="en-US" sz="2400" b="1" dirty="0" smtClean="0"/>
              <a:t>②製品ビジネス　　　　</a:t>
            </a:r>
            <a:endParaRPr kumimoji="1" lang="en-US" altLang="ja-JP" sz="2400" b="1" dirty="0" smtClean="0"/>
          </a:p>
          <a:p>
            <a:pPr marL="0" indent="0">
              <a:buNone/>
            </a:pPr>
            <a:r>
              <a:rPr lang="ja-JP" altLang="en-US" sz="2400" b="1" dirty="0" smtClean="0"/>
              <a:t>③インフラビジネス</a:t>
            </a:r>
            <a:endParaRPr lang="en-US" altLang="ja-JP" sz="2400" b="1" dirty="0" smtClean="0"/>
          </a:p>
          <a:p>
            <a:pPr marL="0" indent="0">
              <a:buNone/>
            </a:pPr>
            <a:endParaRPr kumimoji="1" lang="en-US" altLang="ja-JP" dirty="0" smtClean="0"/>
          </a:p>
          <a:p>
            <a:pPr marL="0" indent="0">
              <a:buNone/>
            </a:pPr>
            <a:r>
              <a:rPr lang="ja-JP" altLang="en-US" sz="3000" dirty="0"/>
              <a:t>このアイデア</a:t>
            </a:r>
            <a:r>
              <a:rPr lang="ja-JP" altLang="en-US" sz="3000" dirty="0" smtClean="0"/>
              <a:t>をどのようにビジネスモデルに適用するか？</a:t>
            </a:r>
            <a:endParaRPr kumimoji="1" lang="en-US" altLang="ja-JP" sz="3000" dirty="0"/>
          </a:p>
        </p:txBody>
      </p:sp>
      <p:sp>
        <p:nvSpPr>
          <p:cNvPr id="4" name="右中かっこ 3"/>
          <p:cNvSpPr/>
          <p:nvPr/>
        </p:nvSpPr>
        <p:spPr>
          <a:xfrm>
            <a:off x="3635896" y="3458617"/>
            <a:ext cx="144016" cy="1224136"/>
          </a:xfrm>
          <a:prstGeom prst="rightBrace">
            <a:avLst/>
          </a:prstGeom>
          <a:ln w="25400" cmpd="sng"/>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b="1" dirty="0"/>
          </a:p>
        </p:txBody>
      </p:sp>
      <p:sp>
        <p:nvSpPr>
          <p:cNvPr id="5" name="テキスト ボックス 4"/>
          <p:cNvSpPr txBox="1"/>
          <p:nvPr/>
        </p:nvSpPr>
        <p:spPr>
          <a:xfrm>
            <a:off x="3995936" y="3609020"/>
            <a:ext cx="4896543" cy="1015663"/>
          </a:xfrm>
          <a:prstGeom prst="rect">
            <a:avLst/>
          </a:prstGeom>
          <a:noFill/>
        </p:spPr>
        <p:txBody>
          <a:bodyPr wrap="square" rtlCol="0">
            <a:spAutoFit/>
          </a:bodyPr>
          <a:lstStyle/>
          <a:p>
            <a:r>
              <a:rPr lang="ja-JP" altLang="en-US" sz="2000" dirty="0"/>
              <a:t>ひとつ</a:t>
            </a:r>
            <a:r>
              <a:rPr lang="ja-JP" altLang="en-US" sz="2000" dirty="0" smtClean="0"/>
              <a:t>の会社に共存も可能だが、対立やトレードオフ</a:t>
            </a:r>
            <a:r>
              <a:rPr kumimoji="1" lang="ja-JP" altLang="en-US" sz="2000" dirty="0" smtClean="0"/>
              <a:t>を避けるためにも、異なる法人へと分社化するのが理想</a:t>
            </a:r>
            <a:endParaRPr kumimoji="1" lang="ja-JP" altLang="en-US" sz="2000" dirty="0"/>
          </a:p>
        </p:txBody>
      </p:sp>
    </p:spTree>
    <p:extLst>
      <p:ext uri="{BB962C8B-B14F-4D97-AF65-F5344CB8AC3E}">
        <p14:creationId xmlns:p14="http://schemas.microsoft.com/office/powerpoint/2010/main" val="25065519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円/楕円 11"/>
          <p:cNvSpPr/>
          <p:nvPr/>
        </p:nvSpPr>
        <p:spPr>
          <a:xfrm>
            <a:off x="356455" y="3945197"/>
            <a:ext cx="1950882" cy="661439"/>
          </a:xfrm>
          <a:prstGeom prst="ellipse">
            <a:avLst/>
          </a:prstGeom>
          <a:solidFill>
            <a:srgbClr val="FFFF99"/>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1" name="円/楕円 10"/>
          <p:cNvSpPr/>
          <p:nvPr/>
        </p:nvSpPr>
        <p:spPr>
          <a:xfrm>
            <a:off x="708118" y="3429000"/>
            <a:ext cx="1368152" cy="513348"/>
          </a:xfrm>
          <a:prstGeom prst="ellipse">
            <a:avLst/>
          </a:prstGeom>
          <a:solidFill>
            <a:srgbClr val="FFFF99"/>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p:nvSpPr>
        <p:spPr>
          <a:xfrm>
            <a:off x="647820" y="2924944"/>
            <a:ext cx="1368152" cy="513348"/>
          </a:xfrm>
          <a:prstGeom prst="ellipse">
            <a:avLst/>
          </a:prstGeom>
          <a:solidFill>
            <a:srgbClr val="FFFF99"/>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 name="タイトル 1"/>
          <p:cNvSpPr>
            <a:spLocks noGrp="1"/>
          </p:cNvSpPr>
          <p:nvPr>
            <p:ph type="title"/>
          </p:nvPr>
        </p:nvSpPr>
        <p:spPr>
          <a:xfrm>
            <a:off x="-108520" y="274638"/>
            <a:ext cx="8795320" cy="1143000"/>
          </a:xfrm>
        </p:spPr>
        <p:txBody>
          <a:bodyPr>
            <a:normAutofit fontScale="90000"/>
          </a:bodyPr>
          <a:lstStyle/>
          <a:p>
            <a:r>
              <a:rPr lang="en-US" altLang="ja-JP" dirty="0"/>
              <a:t>EX</a:t>
            </a:r>
            <a:r>
              <a:rPr lang="en-US" altLang="ja-JP" dirty="0" smtClean="0"/>
              <a:t>.</a:t>
            </a:r>
            <a:r>
              <a:rPr lang="ja-JP" altLang="en-US" dirty="0" smtClean="0"/>
              <a:t>プライベートバンキングの業界</a:t>
            </a:r>
            <a:endParaRPr kumimoji="1" lang="ja-JP" altLang="en-US" dirty="0"/>
          </a:p>
        </p:txBody>
      </p:sp>
      <p:sp>
        <p:nvSpPr>
          <p:cNvPr id="3" name="コンテンツ プレースホルダー 2"/>
          <p:cNvSpPr>
            <a:spLocks noGrp="1"/>
          </p:cNvSpPr>
          <p:nvPr>
            <p:ph sz="quarter" idx="13"/>
          </p:nvPr>
        </p:nvSpPr>
        <p:spPr>
          <a:xfrm>
            <a:off x="467544" y="1628800"/>
            <a:ext cx="8229600" cy="4525963"/>
          </a:xfrm>
        </p:spPr>
        <p:txBody>
          <a:bodyPr/>
          <a:lstStyle/>
          <a:p>
            <a:pPr marL="0" indent="0">
              <a:buNone/>
            </a:pPr>
            <a:r>
              <a:rPr lang="ja-JP" altLang="en-US" dirty="0"/>
              <a:t>富裕層</a:t>
            </a:r>
            <a:r>
              <a:rPr lang="ja-JP" altLang="en-US" dirty="0" smtClean="0"/>
              <a:t>に銀行サービスを提供するスイスの</a:t>
            </a:r>
            <a:r>
              <a:rPr lang="ja-JP" altLang="en-US" dirty="0"/>
              <a:t>プライベートバンキング</a:t>
            </a:r>
            <a:r>
              <a:rPr lang="ja-JP" altLang="en-US" dirty="0" smtClean="0"/>
              <a:t>、ここ１０年での変化</a:t>
            </a:r>
            <a:endParaRPr lang="en-US" altLang="ja-JP" dirty="0" smtClean="0"/>
          </a:p>
          <a:p>
            <a:pPr marL="0" indent="0">
              <a:buNone/>
            </a:pPr>
            <a:endParaRPr lang="en-US" altLang="ja-JP" dirty="0" smtClean="0"/>
          </a:p>
        </p:txBody>
      </p:sp>
      <p:sp>
        <p:nvSpPr>
          <p:cNvPr id="4" name="テキスト ボックス 3"/>
          <p:cNvSpPr txBox="1"/>
          <p:nvPr/>
        </p:nvSpPr>
        <p:spPr>
          <a:xfrm>
            <a:off x="755576" y="2996952"/>
            <a:ext cx="1107996" cy="369332"/>
          </a:xfrm>
          <a:prstGeom prst="rect">
            <a:avLst/>
          </a:prstGeom>
          <a:noFill/>
        </p:spPr>
        <p:txBody>
          <a:bodyPr wrap="none" rtlCol="0">
            <a:spAutoFit/>
          </a:bodyPr>
          <a:lstStyle/>
          <a:p>
            <a:r>
              <a:rPr kumimoji="1" lang="ja-JP" altLang="en-US" dirty="0" smtClean="0"/>
              <a:t>資産管理</a:t>
            </a:r>
            <a:endParaRPr kumimoji="1" lang="en-US" altLang="ja-JP" dirty="0" smtClean="0"/>
          </a:p>
        </p:txBody>
      </p:sp>
      <p:sp>
        <p:nvSpPr>
          <p:cNvPr id="6" name="テキスト ボックス 5"/>
          <p:cNvSpPr txBox="1"/>
          <p:nvPr/>
        </p:nvSpPr>
        <p:spPr>
          <a:xfrm>
            <a:off x="780126" y="3501008"/>
            <a:ext cx="1296144" cy="369332"/>
          </a:xfrm>
          <a:prstGeom prst="rect">
            <a:avLst/>
          </a:prstGeom>
          <a:noFill/>
        </p:spPr>
        <p:txBody>
          <a:bodyPr wrap="square" rtlCol="0">
            <a:spAutoFit/>
          </a:bodyPr>
          <a:lstStyle/>
          <a:p>
            <a:r>
              <a:rPr lang="ja-JP" altLang="en-US" dirty="0" smtClean="0"/>
              <a:t>仲買業務</a:t>
            </a:r>
            <a:endParaRPr kumimoji="1" lang="ja-JP" altLang="en-US" dirty="0"/>
          </a:p>
        </p:txBody>
      </p:sp>
      <p:sp>
        <p:nvSpPr>
          <p:cNvPr id="7" name="テキスト ボックス 6"/>
          <p:cNvSpPr txBox="1"/>
          <p:nvPr/>
        </p:nvSpPr>
        <p:spPr>
          <a:xfrm>
            <a:off x="473917" y="4075219"/>
            <a:ext cx="1800493" cy="369332"/>
          </a:xfrm>
          <a:prstGeom prst="rect">
            <a:avLst/>
          </a:prstGeom>
          <a:noFill/>
        </p:spPr>
        <p:txBody>
          <a:bodyPr wrap="none" rtlCol="0">
            <a:spAutoFit/>
          </a:bodyPr>
          <a:lstStyle/>
          <a:p>
            <a:r>
              <a:rPr kumimoji="1" lang="ja-JP" altLang="en-US" dirty="0" smtClean="0"/>
              <a:t>金融商品の設計</a:t>
            </a:r>
            <a:endParaRPr kumimoji="1" lang="ja-JP" altLang="en-US" dirty="0"/>
          </a:p>
        </p:txBody>
      </p:sp>
      <p:sp>
        <p:nvSpPr>
          <p:cNvPr id="15" name="上矢印 14"/>
          <p:cNvSpPr/>
          <p:nvPr/>
        </p:nvSpPr>
        <p:spPr>
          <a:xfrm>
            <a:off x="235248" y="3010958"/>
            <a:ext cx="248439" cy="160968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483686" y="5013176"/>
            <a:ext cx="2720161" cy="1200329"/>
          </a:xfrm>
          <a:prstGeom prst="rect">
            <a:avLst/>
          </a:prstGeom>
          <a:noFill/>
        </p:spPr>
        <p:txBody>
          <a:bodyPr wrap="square" rtlCol="0">
            <a:spAutoFit/>
          </a:bodyPr>
          <a:lstStyle/>
          <a:p>
            <a:r>
              <a:rPr lang="ja-JP" altLang="en-US" sz="2400" dirty="0"/>
              <a:t>垂直</a:t>
            </a:r>
            <a:r>
              <a:rPr lang="ja-JP" altLang="en-US" sz="2400" dirty="0" smtClean="0"/>
              <a:t>統合</a:t>
            </a:r>
            <a:r>
              <a:rPr lang="ja-JP" altLang="en-US" sz="2400" dirty="0"/>
              <a:t>。</a:t>
            </a:r>
            <a:endParaRPr lang="en-US" altLang="ja-JP" sz="2400" dirty="0" smtClean="0"/>
          </a:p>
          <a:p>
            <a:r>
              <a:rPr kumimoji="1" lang="ja-JP" altLang="en-US" sz="2400" dirty="0"/>
              <a:t>すべて</a:t>
            </a:r>
            <a:r>
              <a:rPr kumimoji="1" lang="ja-JP" altLang="en-US" sz="2400" dirty="0" smtClean="0"/>
              <a:t>を自社内に保持</a:t>
            </a:r>
            <a:endParaRPr kumimoji="1" lang="ja-JP" altLang="en-US" sz="2400" dirty="0"/>
          </a:p>
        </p:txBody>
      </p:sp>
      <p:sp>
        <p:nvSpPr>
          <p:cNvPr id="17" name="正方形/長方形 16"/>
          <p:cNvSpPr/>
          <p:nvPr/>
        </p:nvSpPr>
        <p:spPr>
          <a:xfrm>
            <a:off x="3707904" y="2780928"/>
            <a:ext cx="72008" cy="3528392"/>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8" name="ストライプ矢印 17"/>
          <p:cNvSpPr/>
          <p:nvPr/>
        </p:nvSpPr>
        <p:spPr>
          <a:xfrm>
            <a:off x="3003967" y="3854309"/>
            <a:ext cx="1728192" cy="405576"/>
          </a:xfrm>
          <a:prstGeom prst="stripedRightArrow">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0" name="テキスト ボックス 19"/>
          <p:cNvSpPr txBox="1"/>
          <p:nvPr/>
        </p:nvSpPr>
        <p:spPr>
          <a:xfrm>
            <a:off x="4932040" y="3446467"/>
            <a:ext cx="2232248" cy="461665"/>
          </a:xfrm>
          <a:prstGeom prst="rect">
            <a:avLst/>
          </a:prstGeom>
          <a:noFill/>
        </p:spPr>
        <p:txBody>
          <a:bodyPr wrap="square" rtlCol="0">
            <a:spAutoFit/>
          </a:bodyPr>
          <a:lstStyle/>
          <a:p>
            <a:r>
              <a:rPr kumimoji="1" lang="ja-JP" altLang="en-US" sz="2400" b="1" dirty="0" smtClean="0"/>
              <a:t>決済専門銀行</a:t>
            </a:r>
            <a:endParaRPr kumimoji="1" lang="ja-JP" altLang="en-US" sz="2400" b="1" dirty="0"/>
          </a:p>
        </p:txBody>
      </p:sp>
      <p:sp>
        <p:nvSpPr>
          <p:cNvPr id="23" name="テキスト ボックス 22"/>
          <p:cNvSpPr txBox="1"/>
          <p:nvPr/>
        </p:nvSpPr>
        <p:spPr>
          <a:xfrm>
            <a:off x="6148918" y="2939545"/>
            <a:ext cx="2337499" cy="461665"/>
          </a:xfrm>
          <a:prstGeom prst="rect">
            <a:avLst/>
          </a:prstGeom>
          <a:noFill/>
        </p:spPr>
        <p:txBody>
          <a:bodyPr wrap="none" rtlCol="0">
            <a:spAutoFit/>
          </a:bodyPr>
          <a:lstStyle/>
          <a:p>
            <a:r>
              <a:rPr kumimoji="1" lang="ja-JP" altLang="en-US" sz="2400" b="1" dirty="0" smtClean="0"/>
              <a:t>ブティック型銀行</a:t>
            </a:r>
            <a:endParaRPr kumimoji="1" lang="ja-JP" altLang="en-US" sz="2400" b="1" dirty="0"/>
          </a:p>
        </p:txBody>
      </p:sp>
      <p:cxnSp>
        <p:nvCxnSpPr>
          <p:cNvPr id="25" name="曲線コネクタ 24"/>
          <p:cNvCxnSpPr/>
          <p:nvPr/>
        </p:nvCxnSpPr>
        <p:spPr>
          <a:xfrm rot="16200000" flipV="1">
            <a:off x="6142560" y="4063456"/>
            <a:ext cx="812063" cy="799346"/>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曲線コネクタ 26"/>
          <p:cNvCxnSpPr/>
          <p:nvPr/>
        </p:nvCxnSpPr>
        <p:spPr>
          <a:xfrm rot="5400000" flipH="1" flipV="1">
            <a:off x="6844933" y="3973742"/>
            <a:ext cx="1296144" cy="350677"/>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5439296" y="4876036"/>
            <a:ext cx="3449983" cy="584775"/>
          </a:xfrm>
          <a:prstGeom prst="rect">
            <a:avLst/>
          </a:prstGeom>
          <a:noFill/>
        </p:spPr>
        <p:txBody>
          <a:bodyPr wrap="none" rtlCol="0">
            <a:spAutoFit/>
          </a:bodyPr>
          <a:lstStyle/>
          <a:p>
            <a:r>
              <a:rPr kumimoji="1" lang="ja-JP" altLang="en-US" sz="3200" dirty="0" smtClean="0"/>
              <a:t>アウトソーシング！</a:t>
            </a:r>
            <a:endParaRPr kumimoji="1" lang="ja-JP" altLang="en-US" sz="3200" dirty="0"/>
          </a:p>
        </p:txBody>
      </p:sp>
      <p:sp>
        <p:nvSpPr>
          <p:cNvPr id="29" name="円形吹き出し 28"/>
          <p:cNvSpPr/>
          <p:nvPr/>
        </p:nvSpPr>
        <p:spPr>
          <a:xfrm rot="16679531">
            <a:off x="4527627" y="2070744"/>
            <a:ext cx="1057464" cy="1702320"/>
          </a:xfrm>
          <a:prstGeom prst="wedgeEllipse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0" name="テキスト ボックス 29"/>
          <p:cNvSpPr txBox="1"/>
          <p:nvPr/>
        </p:nvSpPr>
        <p:spPr>
          <a:xfrm>
            <a:off x="4231472" y="2737238"/>
            <a:ext cx="1542410" cy="369332"/>
          </a:xfrm>
          <a:prstGeom prst="rect">
            <a:avLst/>
          </a:prstGeom>
          <a:noFill/>
        </p:spPr>
        <p:txBody>
          <a:bodyPr wrap="none" rtlCol="0">
            <a:spAutoFit/>
          </a:bodyPr>
          <a:lstStyle/>
          <a:p>
            <a:r>
              <a:rPr kumimoji="1" lang="ja-JP" altLang="en-US" dirty="0" smtClean="0"/>
              <a:t>それぞれ特化</a:t>
            </a:r>
            <a:endParaRPr kumimoji="1" lang="ja-JP" altLang="en-US" dirty="0"/>
          </a:p>
        </p:txBody>
      </p:sp>
    </p:spTree>
    <p:extLst>
      <p:ext uri="{BB962C8B-B14F-4D97-AF65-F5344CB8AC3E}">
        <p14:creationId xmlns:p14="http://schemas.microsoft.com/office/powerpoint/2010/main" val="35445643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sz="quarter" idx="13"/>
          </p:nvPr>
        </p:nvSpPr>
        <p:spPr>
          <a:xfrm>
            <a:off x="457200" y="620688"/>
            <a:ext cx="8229600" cy="5505475"/>
          </a:xfrm>
        </p:spPr>
        <p:txBody>
          <a:bodyPr>
            <a:normAutofit/>
          </a:bodyPr>
          <a:lstStyle/>
          <a:p>
            <a:pPr marL="0" indent="0">
              <a:buNone/>
            </a:pPr>
            <a:r>
              <a:rPr kumimoji="1" lang="ja-JP" altLang="en-US" sz="2400" dirty="0" smtClean="0"/>
              <a:t>一方で、統合された状態を選んだ</a:t>
            </a:r>
            <a:r>
              <a:rPr lang="en-US" altLang="ja-JP" sz="2400" dirty="0" err="1" smtClean="0"/>
              <a:t>Pictet</a:t>
            </a:r>
            <a:r>
              <a:rPr lang="ja-JP" altLang="en-US" sz="2400" dirty="0" smtClean="0"/>
              <a:t>というスイスで最も大きな</a:t>
            </a:r>
            <a:r>
              <a:rPr lang="ja-JP" altLang="en-US" sz="2400" dirty="0"/>
              <a:t>プライベートバンキング</a:t>
            </a:r>
            <a:r>
              <a:rPr lang="ja-JP" altLang="en-US" sz="2400" dirty="0" smtClean="0"/>
              <a:t>。</a:t>
            </a:r>
            <a:endParaRPr lang="en-US" altLang="ja-JP" sz="2400" dirty="0" smtClean="0"/>
          </a:p>
          <a:p>
            <a:pPr marL="0" indent="0">
              <a:buNone/>
            </a:pPr>
            <a:r>
              <a:rPr lang="ja-JP" altLang="en-US" sz="2400" dirty="0" smtClean="0"/>
              <a:t>⇒顧客と深い関係を築くと同時に、多くのクライアントの取引を処理、独自の金融開発までおこなう。</a:t>
            </a:r>
            <a:endParaRPr lang="en-US" altLang="ja-JP" sz="2400" dirty="0" smtClean="0"/>
          </a:p>
          <a:p>
            <a:pPr marL="0" indent="0">
              <a:buNone/>
            </a:pPr>
            <a:endParaRPr lang="en-US" altLang="ja-JP" dirty="0"/>
          </a:p>
          <a:p>
            <a:pPr marL="0" indent="0">
              <a:buNone/>
            </a:pPr>
            <a:r>
              <a:rPr lang="ja-JP" altLang="en-US" sz="2800" dirty="0" smtClean="0"/>
              <a:t>異なるビジネスモデル間での</a:t>
            </a:r>
            <a:endParaRPr lang="en-US" altLang="ja-JP" sz="2800" dirty="0" smtClean="0"/>
          </a:p>
          <a:p>
            <a:pPr marL="0" indent="0">
              <a:buNone/>
            </a:pPr>
            <a:r>
              <a:rPr lang="ja-JP" altLang="en-US" sz="2800" dirty="0"/>
              <a:t>　</a:t>
            </a:r>
            <a:r>
              <a:rPr lang="ja-JP" altLang="en-US" sz="2800" dirty="0" smtClean="0"/>
              <a:t>「</a:t>
            </a:r>
            <a:r>
              <a:rPr lang="ja-JP" altLang="en-US" sz="2800" dirty="0" smtClean="0">
                <a:solidFill>
                  <a:schemeClr val="accent5"/>
                </a:solidFill>
              </a:rPr>
              <a:t>トレードオフ</a:t>
            </a:r>
            <a:r>
              <a:rPr lang="ja-JP" altLang="en-US" sz="2800" dirty="0" smtClean="0"/>
              <a:t>」を、慎重に管理する必要！！</a:t>
            </a:r>
            <a:endParaRPr lang="en-US" altLang="ja-JP" sz="2800" dirty="0" smtClean="0"/>
          </a:p>
          <a:p>
            <a:pPr marL="0" indent="0">
              <a:buNone/>
            </a:pPr>
            <a:endParaRPr lang="en-US" altLang="ja-JP" sz="2000" b="1" dirty="0" smtClean="0"/>
          </a:p>
          <a:p>
            <a:pPr marL="0" indent="0">
              <a:buNone/>
            </a:pPr>
            <a:r>
              <a:rPr lang="ja-JP" altLang="en-US" sz="2800" b="1" dirty="0" smtClean="0"/>
              <a:t>トレードオフ：ふたつのものが二律背反の状態にあり、片方を重視すれば、その分だけもう片方が疎かにならざるを得ないこと。</a:t>
            </a:r>
            <a:endParaRPr lang="en-US" altLang="ja-JP" sz="2800" b="1" dirty="0" smtClean="0"/>
          </a:p>
          <a:p>
            <a:pPr marL="0" indent="0">
              <a:buNone/>
            </a:pPr>
            <a:endParaRPr lang="en-US" altLang="ja-JP" sz="2000" b="1" dirty="0" smtClean="0"/>
          </a:p>
        </p:txBody>
      </p:sp>
      <p:sp>
        <p:nvSpPr>
          <p:cNvPr id="4" name="下矢印 3"/>
          <p:cNvSpPr/>
          <p:nvPr/>
        </p:nvSpPr>
        <p:spPr>
          <a:xfrm>
            <a:off x="3491880" y="2276872"/>
            <a:ext cx="648072" cy="576064"/>
          </a:xfrm>
          <a:prstGeom prst="downArrow">
            <a:avLst/>
          </a:prstGeom>
          <a:solidFill>
            <a:schemeClr val="tx2">
              <a:lumMod val="20000"/>
              <a:lumOff val="80000"/>
            </a:schemeClr>
          </a:solidFill>
          <a:ln>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32345041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692696"/>
            <a:ext cx="8964488" cy="1143000"/>
          </a:xfrm>
        </p:spPr>
        <p:txBody>
          <a:bodyPr/>
          <a:lstStyle/>
          <a:p>
            <a:pPr algn="l"/>
            <a:r>
              <a:rPr lang="ja-JP" altLang="en-US" dirty="0" smtClean="0"/>
              <a:t>パターン</a:t>
            </a:r>
            <a:r>
              <a:rPr lang="en-US" altLang="ja-JP" dirty="0" smtClean="0"/>
              <a:t>No.2</a:t>
            </a:r>
            <a:r>
              <a:rPr lang="ja-JP" altLang="en-US" dirty="0" smtClean="0"/>
              <a:t>「ロングテール」</a:t>
            </a:r>
            <a:endParaRPr kumimoji="1" lang="ja-JP" altLang="en-US" dirty="0"/>
          </a:p>
        </p:txBody>
      </p:sp>
      <p:sp>
        <p:nvSpPr>
          <p:cNvPr id="3" name="コンテンツ プレースホルダー 2"/>
          <p:cNvSpPr>
            <a:spLocks noGrp="1"/>
          </p:cNvSpPr>
          <p:nvPr>
            <p:ph sz="quarter" idx="13"/>
          </p:nvPr>
        </p:nvSpPr>
        <p:spPr>
          <a:xfrm>
            <a:off x="467544" y="1988840"/>
            <a:ext cx="7632848" cy="4752528"/>
          </a:xfrm>
        </p:spPr>
        <p:txBody>
          <a:bodyPr>
            <a:noAutofit/>
          </a:bodyPr>
          <a:lstStyle/>
          <a:p>
            <a:pPr marL="0" indent="0">
              <a:buNone/>
            </a:pPr>
            <a:r>
              <a:rPr kumimoji="1" lang="ja-JP" altLang="en-US" sz="2800" dirty="0" smtClean="0"/>
              <a:t>☆</a:t>
            </a:r>
            <a:r>
              <a:rPr kumimoji="1" lang="ja-JP" altLang="en-US" sz="2800" dirty="0" smtClean="0">
                <a:solidFill>
                  <a:schemeClr val="accent5"/>
                </a:solidFill>
              </a:rPr>
              <a:t>ロングテールビジネスモデル</a:t>
            </a:r>
            <a:endParaRPr kumimoji="1" lang="en-US" altLang="ja-JP" sz="2800" dirty="0" smtClean="0">
              <a:solidFill>
                <a:schemeClr val="accent5"/>
              </a:solidFill>
            </a:endParaRPr>
          </a:p>
          <a:p>
            <a:pPr marL="0" indent="0">
              <a:buNone/>
            </a:pPr>
            <a:r>
              <a:rPr lang="ja-JP" altLang="en-US" sz="2800" dirty="0"/>
              <a:t>　</a:t>
            </a:r>
            <a:r>
              <a:rPr lang="ja-JP" altLang="en-US" sz="2800" dirty="0" smtClean="0"/>
              <a:t>⇒多くのものを少しずつ販売するモデル</a:t>
            </a:r>
            <a:endParaRPr lang="en-US" altLang="ja-JP" sz="2800" dirty="0" smtClean="0"/>
          </a:p>
          <a:p>
            <a:pPr marL="0" indent="0">
              <a:buNone/>
            </a:pPr>
            <a:endParaRPr kumimoji="1" lang="en-US" altLang="ja-JP" sz="2800" dirty="0" smtClean="0"/>
          </a:p>
          <a:p>
            <a:pPr marL="0" indent="0">
              <a:buNone/>
            </a:pPr>
            <a:r>
              <a:rPr lang="ja-JP" altLang="en-US" sz="2800" dirty="0"/>
              <a:t>・</a:t>
            </a:r>
            <a:r>
              <a:rPr kumimoji="1" lang="ja-JP" altLang="en-US" sz="2800" dirty="0" smtClean="0"/>
              <a:t>あまり頻繁に売れないニッチ製品を数多く</a:t>
            </a:r>
            <a:endParaRPr kumimoji="1" lang="en-US" altLang="ja-JP" sz="2800" dirty="0" smtClean="0"/>
          </a:p>
          <a:p>
            <a:pPr marL="0" indent="0">
              <a:buNone/>
            </a:pPr>
            <a:r>
              <a:rPr lang="ja-JP" altLang="en-US" sz="2800" dirty="0"/>
              <a:t>　</a:t>
            </a:r>
            <a:r>
              <a:rPr kumimoji="1" lang="ja-JP" altLang="en-US" sz="2800" dirty="0" smtClean="0"/>
              <a:t>提供。</a:t>
            </a:r>
            <a:endParaRPr kumimoji="1" lang="en-US" altLang="ja-JP" sz="2800" dirty="0" smtClean="0"/>
          </a:p>
          <a:p>
            <a:pPr marL="0" indent="0">
              <a:buNone/>
            </a:pPr>
            <a:r>
              <a:rPr kumimoji="1" lang="ja-JP" altLang="en-US" sz="2800" dirty="0" smtClean="0"/>
              <a:t>・低い在庫コスト</a:t>
            </a:r>
            <a:endParaRPr kumimoji="1" lang="en-US" altLang="ja-JP" sz="2800" dirty="0" smtClean="0"/>
          </a:p>
          <a:p>
            <a:pPr marL="0" indent="0">
              <a:buNone/>
            </a:pPr>
            <a:r>
              <a:rPr lang="ja-JP" altLang="en-US" sz="2800" dirty="0" smtClean="0"/>
              <a:t>・購入者が手に入れられるようにするしっか</a:t>
            </a:r>
            <a:endParaRPr lang="en-US" altLang="ja-JP" sz="2800" dirty="0" smtClean="0"/>
          </a:p>
          <a:p>
            <a:pPr marL="0" indent="0">
              <a:buNone/>
            </a:pPr>
            <a:r>
              <a:rPr lang="ja-JP" altLang="en-US" sz="2800" dirty="0"/>
              <a:t>　</a:t>
            </a:r>
            <a:r>
              <a:rPr lang="ja-JP" altLang="en-US" sz="2800" dirty="0" err="1" smtClean="0"/>
              <a:t>り</a:t>
            </a:r>
            <a:r>
              <a:rPr lang="ja-JP" altLang="en-US" sz="2800" dirty="0" smtClean="0"/>
              <a:t>としたプラットフォームが必要</a:t>
            </a:r>
            <a:endParaRPr kumimoji="1" lang="ja-JP" altLang="en-US" sz="2800" dirty="0"/>
          </a:p>
        </p:txBody>
      </p:sp>
    </p:spTree>
    <p:extLst>
      <p:ext uri="{BB962C8B-B14F-4D97-AF65-F5344CB8AC3E}">
        <p14:creationId xmlns:p14="http://schemas.microsoft.com/office/powerpoint/2010/main" val="9951843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円形吹き出し 5"/>
          <p:cNvSpPr/>
          <p:nvPr/>
        </p:nvSpPr>
        <p:spPr>
          <a:xfrm>
            <a:off x="4716016" y="1052736"/>
            <a:ext cx="2160240" cy="400110"/>
          </a:xfrm>
          <a:prstGeom prst="wedgeEllipseCallout">
            <a:avLst>
              <a:gd name="adj1" fmla="val -43626"/>
              <a:gd name="adj2" fmla="val 69532"/>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 name="コンテンツ プレースホルダー 2"/>
          <p:cNvSpPr>
            <a:spLocks noGrp="1"/>
          </p:cNvSpPr>
          <p:nvPr>
            <p:ph sz="quarter" idx="13"/>
          </p:nvPr>
        </p:nvSpPr>
        <p:spPr>
          <a:xfrm>
            <a:off x="107504" y="476672"/>
            <a:ext cx="9036496" cy="5760640"/>
          </a:xfrm>
        </p:spPr>
        <p:txBody>
          <a:bodyPr/>
          <a:lstStyle/>
          <a:p>
            <a:pPr marL="0" indent="0">
              <a:buNone/>
            </a:pPr>
            <a:r>
              <a:rPr kumimoji="1" lang="ja-JP" altLang="en-US" sz="2800" dirty="0" smtClean="0"/>
              <a:t>たくさん売れる少数のヒット商品を販売するビジネス</a:t>
            </a:r>
            <a:endParaRPr kumimoji="1" lang="en-US" altLang="ja-JP" sz="2800" dirty="0" smtClean="0"/>
          </a:p>
          <a:p>
            <a:pPr marL="0" indent="0">
              <a:buNone/>
            </a:pPr>
            <a:endParaRPr kumimoji="1" lang="en-US" altLang="ja-JP" dirty="0" smtClean="0"/>
          </a:p>
          <a:p>
            <a:pPr marL="0" indent="0">
              <a:buNone/>
            </a:pPr>
            <a:r>
              <a:rPr kumimoji="1" lang="ja-JP" altLang="en-US" sz="2800" dirty="0" smtClean="0"/>
              <a:t>少ししか売れないニッチ商品をたくさん販売するビジネス</a:t>
            </a:r>
            <a:endParaRPr kumimoji="1" lang="en-US" altLang="ja-JP" sz="2800" dirty="0" smtClean="0"/>
          </a:p>
          <a:p>
            <a:pPr marL="0" indent="0">
              <a:buNone/>
            </a:pPr>
            <a:endParaRPr lang="en-US" altLang="ja-JP" sz="2800" dirty="0" smtClean="0"/>
          </a:p>
          <a:p>
            <a:pPr marL="0" indent="0">
              <a:buNone/>
            </a:pPr>
            <a:r>
              <a:rPr lang="ja-JP" altLang="en-US" sz="2800" dirty="0"/>
              <a:t>そこに</a:t>
            </a:r>
            <a:r>
              <a:rPr lang="ja-JP" altLang="en-US" sz="2800" dirty="0" smtClean="0"/>
              <a:t>は</a:t>
            </a:r>
            <a:r>
              <a:rPr lang="ja-JP" altLang="en-US" sz="2800" b="1" dirty="0" smtClean="0"/>
              <a:t>３つ</a:t>
            </a:r>
            <a:r>
              <a:rPr lang="ja-JP" altLang="en-US" sz="2800" dirty="0" smtClean="0"/>
              <a:t>の要因！！</a:t>
            </a:r>
            <a:endParaRPr lang="en-US" altLang="ja-JP" sz="2800" dirty="0" smtClean="0"/>
          </a:p>
          <a:p>
            <a:pPr marL="0" indent="0">
              <a:buNone/>
            </a:pPr>
            <a:r>
              <a:rPr lang="ja-JP" altLang="en-US" sz="2800" b="1" dirty="0" smtClean="0"/>
              <a:t>１．制作ツールの大衆化</a:t>
            </a:r>
            <a:endParaRPr lang="en-US" altLang="ja-JP" sz="2800" b="1" dirty="0" smtClean="0"/>
          </a:p>
          <a:p>
            <a:pPr marL="0" indent="0">
              <a:buNone/>
            </a:pPr>
            <a:r>
              <a:rPr lang="ja-JP" altLang="en-US" sz="2800" b="1" dirty="0" smtClean="0"/>
              <a:t>２．流通の大衆化</a:t>
            </a:r>
            <a:endParaRPr lang="en-US" altLang="ja-JP" sz="2800" b="1" dirty="0" smtClean="0"/>
          </a:p>
          <a:p>
            <a:pPr marL="0" indent="0">
              <a:buNone/>
            </a:pPr>
            <a:r>
              <a:rPr lang="ja-JP" altLang="en-US" sz="2800" b="1" dirty="0"/>
              <a:t>３</a:t>
            </a:r>
            <a:r>
              <a:rPr lang="ja-JP" altLang="en-US" sz="2800" b="1" dirty="0" smtClean="0"/>
              <a:t>．需要と供給をつなげる検索コストの低下</a:t>
            </a:r>
            <a:endParaRPr lang="en-US" altLang="ja-JP" sz="2800" b="1" dirty="0"/>
          </a:p>
        </p:txBody>
      </p:sp>
      <p:sp>
        <p:nvSpPr>
          <p:cNvPr id="4" name="下矢印 3"/>
          <p:cNvSpPr/>
          <p:nvPr/>
        </p:nvSpPr>
        <p:spPr>
          <a:xfrm>
            <a:off x="4207666" y="964759"/>
            <a:ext cx="504056" cy="576064"/>
          </a:xfrm>
          <a:prstGeom prst="downArrow">
            <a:avLst/>
          </a:prstGeom>
          <a:solidFill>
            <a:srgbClr val="0070C0"/>
          </a:solidFill>
          <a:ln>
            <a:solidFill>
              <a:schemeClr val="tx2">
                <a:lumMod val="40000"/>
                <a:lumOff val="6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5" name="テキスト ボックス 4"/>
          <p:cNvSpPr txBox="1"/>
          <p:nvPr/>
        </p:nvSpPr>
        <p:spPr>
          <a:xfrm>
            <a:off x="4747163" y="1052736"/>
            <a:ext cx="1665841" cy="400110"/>
          </a:xfrm>
          <a:prstGeom prst="rect">
            <a:avLst/>
          </a:prstGeom>
          <a:noFill/>
        </p:spPr>
        <p:txBody>
          <a:bodyPr wrap="none" rtlCol="0">
            <a:spAutoFit/>
          </a:bodyPr>
          <a:lstStyle/>
          <a:p>
            <a:r>
              <a:rPr kumimoji="1" lang="ja-JP" altLang="en-US" sz="2000" b="1" dirty="0" smtClean="0"/>
              <a:t>シフトチェンジ</a:t>
            </a:r>
            <a:endParaRPr kumimoji="1" lang="ja-JP" altLang="en-US" sz="2000" b="1" dirty="0"/>
          </a:p>
        </p:txBody>
      </p:sp>
    </p:spTree>
    <p:extLst>
      <p:ext uri="{BB962C8B-B14F-4D97-AF65-F5344CB8AC3E}">
        <p14:creationId xmlns:p14="http://schemas.microsoft.com/office/powerpoint/2010/main" val="7154947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188640"/>
            <a:ext cx="6772963" cy="1143000"/>
          </a:xfrm>
        </p:spPr>
        <p:txBody>
          <a:bodyPr/>
          <a:lstStyle/>
          <a:p>
            <a:r>
              <a:rPr lang="en-US" altLang="ja-JP" dirty="0" smtClean="0"/>
              <a:t>Ex.</a:t>
            </a:r>
            <a:r>
              <a:rPr lang="ja-JP" altLang="en-US" dirty="0" smtClean="0"/>
              <a:t>出版産業の変革</a:t>
            </a:r>
            <a:endParaRPr kumimoji="1" lang="ja-JP" altLang="en-US" dirty="0"/>
          </a:p>
        </p:txBody>
      </p:sp>
      <p:pic>
        <p:nvPicPr>
          <p:cNvPr id="16" name="コンテンツ プレースホルダー 15" descr="画面の領域"/>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rot="5400000">
            <a:off x="4379066" y="292150"/>
            <a:ext cx="3426730" cy="5633150"/>
          </a:xfrm>
        </p:spPr>
      </p:pic>
      <p:sp>
        <p:nvSpPr>
          <p:cNvPr id="17" name="テキスト ボックス 16"/>
          <p:cNvSpPr txBox="1"/>
          <p:nvPr/>
        </p:nvSpPr>
        <p:spPr>
          <a:xfrm rot="1373000">
            <a:off x="2565475" y="4755409"/>
            <a:ext cx="2946966" cy="646331"/>
          </a:xfrm>
          <a:prstGeom prst="rect">
            <a:avLst/>
          </a:prstGeom>
          <a:noFill/>
        </p:spPr>
        <p:txBody>
          <a:bodyPr wrap="square" rtlCol="0">
            <a:spAutoFit/>
          </a:bodyPr>
          <a:lstStyle/>
          <a:p>
            <a:r>
              <a:rPr kumimoji="1" lang="ja-JP" altLang="en-US" sz="3600" dirty="0" smtClean="0"/>
              <a:t>古いモデル</a:t>
            </a:r>
            <a:endParaRPr kumimoji="1" lang="ja-JP" altLang="en-US" sz="3600" dirty="0"/>
          </a:p>
        </p:txBody>
      </p:sp>
      <p:sp>
        <p:nvSpPr>
          <p:cNvPr id="18" name="テキスト ボックス 17"/>
          <p:cNvSpPr txBox="1"/>
          <p:nvPr/>
        </p:nvSpPr>
        <p:spPr>
          <a:xfrm>
            <a:off x="323528" y="1772816"/>
            <a:ext cx="2520280" cy="830997"/>
          </a:xfrm>
          <a:prstGeom prst="rect">
            <a:avLst/>
          </a:prstGeom>
          <a:noFill/>
        </p:spPr>
        <p:txBody>
          <a:bodyPr wrap="square" rtlCol="0">
            <a:spAutoFit/>
          </a:bodyPr>
          <a:lstStyle/>
          <a:p>
            <a:r>
              <a:rPr kumimoji="1" lang="ja-JP" altLang="en-US" sz="2400" b="1" dirty="0" smtClean="0"/>
              <a:t>多くの著者</a:t>
            </a:r>
            <a:r>
              <a:rPr lang="ja-JP" altLang="en-US" sz="2400" b="1" dirty="0" smtClean="0"/>
              <a:t>、原稿をふるいにかける</a:t>
            </a:r>
            <a:endParaRPr kumimoji="1" lang="en-US" altLang="ja-JP" sz="2400" b="1" dirty="0" smtClean="0"/>
          </a:p>
        </p:txBody>
      </p:sp>
      <p:sp>
        <p:nvSpPr>
          <p:cNvPr id="19" name="テキスト ボックス 18"/>
          <p:cNvSpPr txBox="1"/>
          <p:nvPr/>
        </p:nvSpPr>
        <p:spPr>
          <a:xfrm>
            <a:off x="443352" y="3187044"/>
            <a:ext cx="2280632" cy="1200329"/>
          </a:xfrm>
          <a:prstGeom prst="rect">
            <a:avLst/>
          </a:prstGeom>
          <a:noFill/>
        </p:spPr>
        <p:txBody>
          <a:bodyPr wrap="square" rtlCol="0">
            <a:spAutoFit/>
          </a:bodyPr>
          <a:lstStyle/>
          <a:p>
            <a:r>
              <a:rPr kumimoji="1" lang="ja-JP" altLang="en-US" sz="2400" b="1" dirty="0" smtClean="0"/>
              <a:t>最低限の販売目標を達成しそうなものを選ぶ</a:t>
            </a:r>
            <a:endParaRPr kumimoji="1" lang="ja-JP" altLang="en-US" sz="2400" b="1" dirty="0"/>
          </a:p>
        </p:txBody>
      </p:sp>
      <p:sp>
        <p:nvSpPr>
          <p:cNvPr id="20" name="下矢印 19"/>
          <p:cNvSpPr/>
          <p:nvPr/>
        </p:nvSpPr>
        <p:spPr>
          <a:xfrm>
            <a:off x="1259632" y="2603813"/>
            <a:ext cx="504056" cy="583231"/>
          </a:xfrm>
          <a:prstGeom prst="downArrow">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1" name="上下矢印 20"/>
          <p:cNvSpPr/>
          <p:nvPr/>
        </p:nvSpPr>
        <p:spPr>
          <a:xfrm>
            <a:off x="1313638" y="4387373"/>
            <a:ext cx="396044" cy="769819"/>
          </a:xfrm>
          <a:prstGeom prst="upDownArrow">
            <a:avLst/>
          </a:prstGeom>
          <a:solidFill>
            <a:srgbClr val="FFFF99"/>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3" name="円形吹き出し 22"/>
          <p:cNvSpPr/>
          <p:nvPr/>
        </p:nvSpPr>
        <p:spPr>
          <a:xfrm rot="10800000">
            <a:off x="323528" y="5445224"/>
            <a:ext cx="2880320" cy="1008112"/>
          </a:xfrm>
          <a:prstGeom prst="wedgeEllipseCallout">
            <a:avLst>
              <a:gd name="adj1" fmla="val -41834"/>
              <a:gd name="adj2" fmla="val 102969"/>
            </a:avLst>
          </a:prstGeom>
          <a:solidFill>
            <a:schemeClr val="accent3">
              <a:lumMod val="20000"/>
              <a:lumOff val="80000"/>
            </a:schemeClr>
          </a:solidFill>
          <a:ln>
            <a:solidFill>
              <a:schemeClr val="tx2">
                <a:lumMod val="20000"/>
                <a:lumOff val="8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2" name="テキスト ボックス 21"/>
          <p:cNvSpPr txBox="1"/>
          <p:nvPr/>
        </p:nvSpPr>
        <p:spPr>
          <a:xfrm>
            <a:off x="485546" y="5603897"/>
            <a:ext cx="2448272" cy="707886"/>
          </a:xfrm>
          <a:prstGeom prst="rect">
            <a:avLst/>
          </a:prstGeom>
          <a:noFill/>
        </p:spPr>
        <p:txBody>
          <a:bodyPr wrap="square" rtlCol="0">
            <a:spAutoFit/>
          </a:bodyPr>
          <a:lstStyle/>
          <a:p>
            <a:r>
              <a:rPr kumimoji="1" lang="ja-JP" altLang="en-US" sz="2000" b="1" dirty="0" smtClean="0"/>
              <a:t>出版社は、大量印刷できる本に興味。</a:t>
            </a:r>
            <a:endParaRPr kumimoji="1" lang="ja-JP" altLang="en-US" sz="2000" b="1" dirty="0"/>
          </a:p>
        </p:txBody>
      </p:sp>
    </p:spTree>
    <p:extLst>
      <p:ext uri="{BB962C8B-B14F-4D97-AF65-F5344CB8AC3E}">
        <p14:creationId xmlns:p14="http://schemas.microsoft.com/office/powerpoint/2010/main" val="1795217729"/>
      </p:ext>
    </p:extLst>
  </p:cSld>
  <p:clrMapOvr>
    <a:masterClrMapping/>
  </p:clrMapOvr>
  <p:timing>
    <p:tnLst>
      <p:par>
        <p:cTn id="1" dur="indefinite" restart="never" nodeType="tmRoot"/>
      </p:par>
    </p:tnLst>
  </p:timing>
</p:sld>
</file>

<file path=ppt/theme/theme1.xml><?xml version="1.0" encoding="utf-8"?>
<a:theme xmlns:a="http://schemas.openxmlformats.org/drawingml/2006/main" name="スリップストリーム">
  <a:themeElements>
    <a:clrScheme name="スリップストリーム">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スリップストリーム">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スリップストリーム">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908</TotalTime>
  <Words>876</Words>
  <Application>Microsoft Office PowerPoint</Application>
  <PresentationFormat>画面に合わせる (4:3)</PresentationFormat>
  <Paragraphs>173</Paragraphs>
  <Slides>29</Slides>
  <Notes>0</Notes>
  <HiddenSlides>0</HiddenSlides>
  <MMClips>0</MMClips>
  <ScaleCrop>false</ScaleCrop>
  <HeadingPairs>
    <vt:vector size="4" baseType="variant">
      <vt:variant>
        <vt:lpstr>テーマ</vt:lpstr>
      </vt:variant>
      <vt:variant>
        <vt:i4>1</vt:i4>
      </vt:variant>
      <vt:variant>
        <vt:lpstr>スライド タイトル</vt:lpstr>
      </vt:variant>
      <vt:variant>
        <vt:i4>29</vt:i4>
      </vt:variant>
    </vt:vector>
  </HeadingPairs>
  <TitlesOfParts>
    <vt:vector size="30" baseType="lpstr">
      <vt:lpstr>スリップストリーム</vt:lpstr>
      <vt:lpstr>第2回サブゼミ ービジコンー</vt:lpstr>
      <vt:lpstr>PowerPoint プレゼンテーション</vt:lpstr>
      <vt:lpstr>ビジネスモデル　 ⇒５つのコンセプト</vt:lpstr>
      <vt:lpstr>パターンNo.1「アンバンドル」</vt:lpstr>
      <vt:lpstr>EX.プライベートバンキングの業界</vt:lpstr>
      <vt:lpstr>PowerPoint プレゼンテーション</vt:lpstr>
      <vt:lpstr>パターンNo.2「ロングテール」</vt:lpstr>
      <vt:lpstr>PowerPoint プレゼンテーション</vt:lpstr>
      <vt:lpstr>Ex.出版産業の変革</vt:lpstr>
      <vt:lpstr>PowerPoint プレゼンテーション</vt:lpstr>
      <vt:lpstr>パターンNo.3 「マルチサイドプラットフォーム」</vt:lpstr>
      <vt:lpstr>PowerPoint プレゼンテーション</vt:lpstr>
      <vt:lpstr>PowerPoint プレゼンテーション</vt:lpstr>
      <vt:lpstr>Ex.ビデオゲーム機メーカー</vt:lpstr>
      <vt:lpstr>パターンNo.4「フリー戦略」</vt:lpstr>
      <vt:lpstr>PowerPoint プレゼンテーション</vt:lpstr>
      <vt:lpstr>広告：マルチサイドプラットフォーム</vt:lpstr>
      <vt:lpstr>フリーミアムモデル　 －基本は無料、それ以上は有料でー</vt:lpstr>
      <vt:lpstr>比較！　 保険モデル：逆さまのフリーミアム</vt:lpstr>
      <vt:lpstr>パターンNo.5 「オープンビジネスモデル」</vt:lpstr>
      <vt:lpstr>R&amp;G：コネクト＆ディベロップメント</vt:lpstr>
      <vt:lpstr>グラクソ・スミスクラインのパテントプール</vt:lpstr>
      <vt:lpstr>終わり！</vt:lpstr>
      <vt:lpstr>実践！</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第2回サブゼミ ービジコンー</dc:title>
  <dc:creator>加藤成美</dc:creator>
  <cp:lastModifiedBy>加藤成美</cp:lastModifiedBy>
  <cp:revision>51</cp:revision>
  <dcterms:created xsi:type="dcterms:W3CDTF">2013-04-15T12:09:59Z</dcterms:created>
  <dcterms:modified xsi:type="dcterms:W3CDTF">2013-04-17T17:24:37Z</dcterms:modified>
</cp:coreProperties>
</file>