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6" autoAdjust="0"/>
  </p:normalViewPr>
  <p:slideViewPr>
    <p:cSldViewPr>
      <p:cViewPr varScale="1">
        <p:scale>
          <a:sx n="70" d="100"/>
          <a:sy n="7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F65CB-9C4E-4499-911A-9C23D1BB39AB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DE48-99AD-4821-9C14-772805B432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37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9DE48-99AD-4821-9C14-772805B4328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4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0772E6-8F9A-441B-BB7C-74B9DC6B6934}" type="datetimeFigureOut">
              <a:rPr kumimoji="1" lang="ja-JP" altLang="en-US" smtClean="0"/>
              <a:t>2013/4/25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F776CA-E14F-411F-B96C-E22B6400E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sz="4000" dirty="0" smtClean="0"/>
              <a:t>担当：なる</a:t>
            </a:r>
            <a:endParaRPr kumimoji="1" lang="ja-JP" altLang="en-US" sz="40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848872" cy="1656184"/>
          </a:xfrm>
        </p:spPr>
        <p:txBody>
          <a:bodyPr/>
          <a:lstStyle/>
          <a:p>
            <a:r>
              <a:rPr lang="ja-JP" altLang="en-US" sz="6600" dirty="0" smtClean="0"/>
              <a:t>サブゼミー統計</a:t>
            </a:r>
            <a:r>
              <a:rPr lang="ja-JP" altLang="en-US" sz="6600" dirty="0" err="1" smtClean="0"/>
              <a:t>ー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en-US" altLang="ja-JP" sz="4000" dirty="0" smtClean="0"/>
              <a:t>4</a:t>
            </a:r>
            <a:r>
              <a:rPr lang="ja-JP" altLang="en-US" sz="4000" dirty="0" smtClean="0"/>
              <a:t>月</a:t>
            </a:r>
            <a:r>
              <a:rPr lang="en-US" altLang="ja-JP" sz="4000" dirty="0" smtClean="0"/>
              <a:t>26</a:t>
            </a:r>
            <a:r>
              <a:rPr lang="ja-JP" altLang="en-US" sz="4000" dirty="0" smtClean="0"/>
              <a:t>日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588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649072" cy="1944216"/>
          </a:xfrm>
        </p:spPr>
        <p:txBody>
          <a:bodyPr/>
          <a:lstStyle/>
          <a:p>
            <a:pPr algn="l"/>
            <a:r>
              <a:rPr kumimoji="1" lang="ja-JP" altLang="en-US" sz="4000" dirty="0" smtClean="0"/>
              <a:t>母集団のデータの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　　　　　散らばり具合を表す統計量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　　　　　</a:t>
            </a:r>
            <a:r>
              <a:rPr lang="ja-JP" altLang="en-US" sz="3200" dirty="0" err="1" smtClean="0"/>
              <a:t>ー</a:t>
            </a:r>
            <a:r>
              <a:rPr lang="ja-JP" altLang="en-US" sz="3200" dirty="0" smtClean="0"/>
              <a:t>母分散と母標準偏差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8640960" cy="4248472"/>
          </a:xfrm>
        </p:spPr>
        <p:txBody>
          <a:bodyPr>
            <a:normAutofit fontScale="92500"/>
          </a:bodyPr>
          <a:lstStyle/>
          <a:p>
            <a:r>
              <a:rPr kumimoji="1" lang="ja-JP" altLang="en-US" sz="3200" dirty="0" smtClean="0"/>
              <a:t>母集団＝</a:t>
            </a:r>
            <a:r>
              <a:rPr kumimoji="1" lang="en-US" altLang="ja-JP" sz="3200" dirty="0" smtClean="0"/>
              <a:t>μ</a:t>
            </a:r>
            <a:r>
              <a:rPr kumimoji="1" lang="ja-JP" altLang="en-US" dirty="0" smtClean="0"/>
              <a:t>　　母集団に詰まっているデータがおおよそ</a:t>
            </a:r>
            <a:r>
              <a:rPr kumimoji="1" lang="en-US" altLang="ja-JP" dirty="0" smtClean="0"/>
              <a:t>μ</a:t>
            </a:r>
            <a:r>
              <a:rPr lang="ja-JP" altLang="en-US" dirty="0" smtClean="0"/>
              <a:t>周辺</a:t>
            </a:r>
            <a:endParaRPr lang="en-US" altLang="ja-JP" dirty="0" smtClean="0"/>
          </a:p>
          <a:p>
            <a:endParaRPr kumimoji="1" lang="en-US" altLang="ja-JP" dirty="0"/>
          </a:p>
          <a:p>
            <a:pPr marL="45720" indent="0" algn="ctr">
              <a:buNone/>
            </a:pPr>
            <a:r>
              <a:rPr lang="ja-JP" altLang="en-US" sz="3200" dirty="0" smtClean="0"/>
              <a:t>散らばり具合をとらえる必要あり！</a:t>
            </a:r>
            <a:endParaRPr lang="en-US" altLang="ja-JP" sz="3200" dirty="0" smtClean="0"/>
          </a:p>
          <a:p>
            <a:endParaRPr kumimoji="1" lang="en-US" altLang="ja-JP" dirty="0"/>
          </a:p>
          <a:p>
            <a:pPr algn="ctr"/>
            <a:r>
              <a:rPr lang="ja-JP" altLang="en-US" sz="3200" dirty="0" smtClean="0"/>
              <a:t>標準偏差（</a:t>
            </a:r>
            <a:r>
              <a:rPr lang="en-US" altLang="ja-JP" sz="3200" dirty="0" smtClean="0"/>
              <a:t>S.D.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endParaRPr kumimoji="1" lang="en-US" altLang="ja-JP" dirty="0"/>
          </a:p>
          <a:p>
            <a:r>
              <a:rPr lang="ja-JP" altLang="en-US" sz="2800" dirty="0" smtClean="0"/>
              <a:t>母集団に「どんなふうにデータが詰まっているのか」</a:t>
            </a:r>
            <a:endParaRPr lang="en-US" altLang="ja-JP" sz="2800" dirty="0" smtClean="0"/>
          </a:p>
          <a:p>
            <a:pPr marL="45720" indent="0">
              <a:buNone/>
            </a:pPr>
            <a:r>
              <a:rPr kumimoji="1" lang="ja-JP" altLang="en-US" sz="2800" dirty="0" smtClean="0"/>
              <a:t>　　　が、より詳しくわかる！</a:t>
            </a:r>
            <a:endParaRPr kumimoji="1" lang="ja-JP" altLang="en-US" sz="2800" dirty="0"/>
          </a:p>
        </p:txBody>
      </p:sp>
      <p:sp>
        <p:nvSpPr>
          <p:cNvPr id="4" name="右矢印 3"/>
          <p:cNvSpPr/>
          <p:nvPr/>
        </p:nvSpPr>
        <p:spPr>
          <a:xfrm>
            <a:off x="2463966" y="2492896"/>
            <a:ext cx="360040" cy="24231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139952" y="2852936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5603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6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10264" cy="1143000"/>
          </a:xfrm>
        </p:spPr>
        <p:txBody>
          <a:bodyPr/>
          <a:lstStyle/>
          <a:p>
            <a:r>
              <a:rPr kumimoji="1" lang="ja-JP" altLang="en-US" dirty="0" smtClean="0"/>
              <a:t>「偏差」と「分散」の復習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8856984" cy="3474720"/>
          </a:xfrm>
        </p:spPr>
        <p:txBody>
          <a:bodyPr/>
          <a:lstStyle/>
          <a:p>
            <a:r>
              <a:rPr kumimoji="1" lang="ja-JP" altLang="en-US" sz="3600" dirty="0" smtClean="0"/>
              <a:t>偏差＝</a:t>
            </a:r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データの数値</a:t>
            </a:r>
            <a:r>
              <a:rPr kumimoji="1" lang="en-US" altLang="ja-JP" sz="3600" dirty="0" smtClean="0"/>
              <a:t>)</a:t>
            </a:r>
            <a:r>
              <a:rPr lang="en-US" altLang="ja-JP" sz="3600" dirty="0"/>
              <a:t>―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平均値</a:t>
            </a:r>
            <a:r>
              <a:rPr lang="en-US" altLang="ja-JP" sz="3600" dirty="0" smtClean="0"/>
              <a:t>)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分散＝</a:t>
            </a:r>
            <a:r>
              <a:rPr lang="en-US" altLang="ja-JP" sz="3600" dirty="0" smtClean="0"/>
              <a:t>{(</a:t>
            </a:r>
            <a:r>
              <a:rPr lang="ja-JP" altLang="en-US" sz="3600" dirty="0" smtClean="0"/>
              <a:t>偏差の</a:t>
            </a:r>
            <a:r>
              <a:rPr lang="en-US" altLang="ja-JP" sz="3600" dirty="0" smtClean="0"/>
              <a:t>2</a:t>
            </a:r>
            <a:r>
              <a:rPr lang="ja-JP" altLang="en-US" sz="3600" dirty="0"/>
              <a:t>乗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の合計</a:t>
            </a:r>
            <a:r>
              <a:rPr lang="en-US" altLang="ja-JP" sz="3600" dirty="0" smtClean="0"/>
              <a:t>}÷(</a:t>
            </a:r>
            <a:r>
              <a:rPr lang="ja-JP" altLang="en-US" sz="3600" dirty="0" smtClean="0"/>
              <a:t>データ数</a:t>
            </a:r>
            <a:r>
              <a:rPr lang="en-US" altLang="ja-JP" sz="3600" dirty="0" smtClean="0"/>
              <a:t>)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標準偏差＝√分散</a:t>
            </a:r>
            <a:endParaRPr lang="en-US" altLang="ja-JP" sz="36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29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305800" cy="1143000"/>
          </a:xfrm>
        </p:spPr>
        <p:txBody>
          <a:bodyPr/>
          <a:lstStyle/>
          <a:p>
            <a:r>
              <a:rPr kumimoji="1" lang="ja-JP" altLang="en-US" dirty="0" smtClean="0"/>
              <a:t>母分散</a:t>
            </a:r>
            <a:r>
              <a:rPr lang="ja-JP" altLang="en-US" dirty="0"/>
              <a:t>と</a:t>
            </a:r>
            <a:r>
              <a:rPr kumimoji="1" lang="ja-JP" altLang="en-US" dirty="0" smtClean="0"/>
              <a:t>母標準偏差の計算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776864" cy="2376264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母集団のデータたちの標準偏差を「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母標準偏差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(σ)</a:t>
            </a:r>
            <a:r>
              <a:rPr kumimoji="1" lang="ja-JP" altLang="en-US" sz="3200" dirty="0" smtClean="0"/>
              <a:t>」と呼ぶことにする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母集団の分散＝母分散</a:t>
            </a:r>
            <a:r>
              <a:rPr lang="en-US" altLang="ja-JP" sz="3200" dirty="0" smtClean="0"/>
              <a:t>(σ²)</a:t>
            </a:r>
          </a:p>
          <a:p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4348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矢印吹き出し 3"/>
          <p:cNvSpPr/>
          <p:nvPr/>
        </p:nvSpPr>
        <p:spPr>
          <a:xfrm>
            <a:off x="625163" y="620688"/>
            <a:ext cx="7632848" cy="2664296"/>
          </a:xfrm>
          <a:prstGeom prst="downArrowCallou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064896" cy="4929728"/>
          </a:xfrm>
        </p:spPr>
        <p:txBody>
          <a:bodyPr/>
          <a:lstStyle/>
          <a:p>
            <a:r>
              <a:rPr lang="ja-JP" altLang="en-US" sz="2400" dirty="0"/>
              <a:t>偏差</a:t>
            </a:r>
            <a:r>
              <a:rPr lang="en-US" altLang="ja-JP" sz="2400" dirty="0"/>
              <a:t>(</a:t>
            </a:r>
            <a:r>
              <a:rPr lang="ja-JP" altLang="en-US" sz="2400" dirty="0"/>
              <a:t>データの数値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ー</a:t>
            </a:r>
            <a:r>
              <a:rPr lang="en-US" altLang="ja-JP" sz="2400" dirty="0"/>
              <a:t>(</a:t>
            </a:r>
            <a:r>
              <a:rPr lang="ja-JP" altLang="en-US" sz="2400" dirty="0"/>
              <a:t>母平均</a:t>
            </a:r>
            <a:r>
              <a:rPr lang="en-US" altLang="ja-JP" sz="2400" dirty="0"/>
              <a:t>μ)</a:t>
            </a:r>
          </a:p>
          <a:p>
            <a:r>
              <a:rPr lang="ja-JP" altLang="en-US" sz="2400" dirty="0"/>
              <a:t>母分散</a:t>
            </a:r>
            <a:r>
              <a:rPr lang="en-US" altLang="ja-JP" sz="2400" dirty="0" smtClean="0"/>
              <a:t>σ²</a:t>
            </a:r>
            <a:r>
              <a:rPr lang="ja-JP" altLang="en-US" sz="2400" dirty="0" smtClean="0"/>
              <a:t>＝</a:t>
            </a:r>
            <a:r>
              <a:rPr lang="en-US" altLang="ja-JP" sz="2400" dirty="0"/>
              <a:t>{(</a:t>
            </a:r>
            <a:r>
              <a:rPr lang="ja-JP" altLang="en-US" sz="2400" dirty="0"/>
              <a:t>偏差の２乗</a:t>
            </a:r>
            <a:r>
              <a:rPr lang="en-US" altLang="ja-JP" sz="2400" dirty="0"/>
              <a:t>)×(</a:t>
            </a:r>
            <a:r>
              <a:rPr lang="ja-JP" altLang="en-US" sz="2400" dirty="0"/>
              <a:t>池の広さ</a:t>
            </a:r>
            <a:r>
              <a:rPr lang="en-US" altLang="ja-JP" sz="2400" dirty="0"/>
              <a:t>)</a:t>
            </a:r>
            <a:r>
              <a:rPr lang="ja-JP" altLang="en-US" sz="2400" dirty="0"/>
              <a:t>｝合計</a:t>
            </a:r>
          </a:p>
          <a:p>
            <a:r>
              <a:rPr lang="ja-JP" altLang="en-US" sz="2400" dirty="0"/>
              <a:t>母標準偏差</a:t>
            </a:r>
            <a:r>
              <a:rPr lang="en-US" altLang="ja-JP" sz="2400" dirty="0"/>
              <a:t>σ</a:t>
            </a:r>
            <a:r>
              <a:rPr lang="ja-JP" altLang="en-US" sz="2400" dirty="0"/>
              <a:t>＝√</a:t>
            </a:r>
            <a:r>
              <a:rPr lang="en-US" altLang="ja-JP" sz="2400" dirty="0"/>
              <a:t>(</a:t>
            </a:r>
            <a:r>
              <a:rPr lang="ja-JP" altLang="en-US" sz="2400" dirty="0"/>
              <a:t>母分散</a:t>
            </a:r>
            <a:r>
              <a:rPr lang="en-US" altLang="ja-JP" sz="2400" dirty="0" smtClean="0"/>
              <a:t>σ²)</a:t>
            </a:r>
            <a:endParaRPr lang="en-US" altLang="ja-JP" sz="2400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364122" cy="2880320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48" y="2420888"/>
            <a:ext cx="3037939" cy="41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512511" cy="1143000"/>
          </a:xfrm>
        </p:spPr>
        <p:txBody>
          <a:bodyPr/>
          <a:lstStyle/>
          <a:p>
            <a:pPr algn="l"/>
            <a:r>
              <a:rPr lang="ja-JP" altLang="en-US" dirty="0"/>
              <a:t>標本平均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560840" cy="4752528"/>
          </a:xfrm>
        </p:spPr>
        <p:txBody>
          <a:bodyPr/>
          <a:lstStyle/>
          <a:p>
            <a:r>
              <a:rPr kumimoji="1" lang="ja-JP" altLang="en-US" dirty="0" smtClean="0"/>
              <a:t>観測されるデータの数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lang="ja-JP" altLang="en-US" dirty="0" smtClean="0"/>
              <a:t>　⇒１個よりも数個のほうが精度があがる！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標本平均＝</a:t>
            </a:r>
            <a:r>
              <a:rPr lang="en-US" altLang="ja-JP" dirty="0" smtClean="0"/>
              <a:t>(</a:t>
            </a:r>
            <a:r>
              <a:rPr lang="ja-JP" altLang="en-US" dirty="0" smtClean="0"/>
              <a:t>観測されたデータ</a:t>
            </a:r>
            <a:r>
              <a:rPr lang="en-US" altLang="ja-JP" dirty="0" smtClean="0"/>
              <a:t>)÷(</a:t>
            </a:r>
            <a:r>
              <a:rPr lang="ja-JP" altLang="en-US" dirty="0" smtClean="0"/>
              <a:t>観測データ数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892" y="2118748"/>
            <a:ext cx="3384377" cy="57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3" cy="1143000"/>
          </a:xfrm>
        </p:spPr>
        <p:txBody>
          <a:bodyPr/>
          <a:lstStyle/>
          <a:p>
            <a:r>
              <a:rPr kumimoji="1" lang="en-US" altLang="ja-JP" dirty="0" smtClean="0"/>
              <a:t>EX.</a:t>
            </a:r>
            <a:r>
              <a:rPr kumimoji="1" lang="ja-JP" altLang="en-US" dirty="0" smtClean="0"/>
              <a:t>サイコロ投げの標本平均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2108" y="-613836"/>
            <a:ext cx="5112568" cy="8733744"/>
          </a:xfrm>
        </p:spPr>
      </p:pic>
    </p:spTree>
    <p:extLst>
      <p:ext uri="{BB962C8B-B14F-4D97-AF65-F5344CB8AC3E}">
        <p14:creationId xmlns:p14="http://schemas.microsoft.com/office/powerpoint/2010/main" val="17336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 rot="10800000">
            <a:off x="2066921" y="5762688"/>
            <a:ext cx="4399902" cy="834663"/>
          </a:xfrm>
          <a:prstGeom prst="wedgeRoundRectCallout">
            <a:avLst>
              <a:gd name="adj1" fmla="val 3672"/>
              <a:gd name="adj2" fmla="val 8048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1792" y="-1049544"/>
            <a:ext cx="4536504" cy="8597048"/>
          </a:xfrm>
        </p:spPr>
      </p:pic>
      <p:sp>
        <p:nvSpPr>
          <p:cNvPr id="2" name="テキスト ボックス 1"/>
          <p:cNvSpPr txBox="1"/>
          <p:nvPr/>
        </p:nvSpPr>
        <p:spPr>
          <a:xfrm>
            <a:off x="2411760" y="58052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均等</a:t>
            </a:r>
            <a:r>
              <a:rPr lang="ja-JP" altLang="en-US" sz="3200" dirty="0" smtClean="0"/>
              <a:t>に出現しない！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434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62192" cy="720080"/>
          </a:xfrm>
        </p:spPr>
        <p:txBody>
          <a:bodyPr/>
          <a:lstStyle/>
          <a:p>
            <a:r>
              <a:rPr kumimoji="1" lang="ja-JP" altLang="en-US" dirty="0" smtClean="0"/>
              <a:t>ヒストグラムを描くと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6" name="コンテンツ プレースホルダー 5" descr="画面の領域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1458" y="-9130"/>
            <a:ext cx="5221086" cy="7488834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366233" y="692696"/>
            <a:ext cx="492443" cy="30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b="1" dirty="0" smtClean="0"/>
              <a:t>サイコロ一回投げる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3766" y="3861048"/>
            <a:ext cx="492443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b="1" dirty="0" smtClean="0"/>
              <a:t>二回投げる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852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四角形吹き出し 13"/>
          <p:cNvSpPr/>
          <p:nvPr/>
        </p:nvSpPr>
        <p:spPr>
          <a:xfrm rot="10800000">
            <a:off x="611560" y="5013176"/>
            <a:ext cx="7416824" cy="720080"/>
          </a:xfrm>
          <a:prstGeom prst="wedgeRectCallout">
            <a:avLst>
              <a:gd name="adj1" fmla="val -2064"/>
              <a:gd name="adj2" fmla="val 15489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776864" cy="5433784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標本平均ｘ（複数回観測したデータ）のほうが、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回だけ観測したデータ</a:t>
            </a:r>
            <a:r>
              <a:rPr lang="ja-JP" altLang="en-US" sz="2400" dirty="0" err="1" smtClean="0"/>
              <a:t>ｘ</a:t>
            </a:r>
            <a:r>
              <a:rPr lang="ja-JP" altLang="en-US" sz="2400" dirty="0" smtClean="0"/>
              <a:t>より母平均</a:t>
            </a:r>
            <a:r>
              <a:rPr lang="en-US" altLang="ja-JP" sz="2400" dirty="0" smtClean="0"/>
              <a:t>μ</a:t>
            </a:r>
            <a:r>
              <a:rPr lang="ja-JP" altLang="en-US" sz="2400" dirty="0" smtClean="0"/>
              <a:t>に近くのデータであることはわかった</a:t>
            </a:r>
            <a:endParaRPr lang="en-US" altLang="ja-JP" sz="2400" dirty="0" smtClean="0"/>
          </a:p>
          <a:p>
            <a:pPr marL="45720" indent="0">
              <a:buNone/>
            </a:pPr>
            <a:r>
              <a:rPr kumimoji="1" lang="ja-JP" altLang="en-US" dirty="0" smtClean="0"/>
              <a:t>　　　　　しかし</a:t>
            </a:r>
            <a:endParaRPr kumimoji="1" lang="en-US" altLang="ja-JP" dirty="0"/>
          </a:p>
          <a:p>
            <a:r>
              <a:rPr lang="ja-JP" altLang="en-US" sz="2400" dirty="0" smtClean="0"/>
              <a:t>それでは、標本平均の分布（ヒストグラムの形）が変化していくので、推定に使うには不都合。</a:t>
            </a:r>
            <a:endParaRPr lang="en-US" altLang="ja-JP" sz="2400" dirty="0" smtClean="0"/>
          </a:p>
          <a:p>
            <a:pPr marL="45720" indent="0">
              <a:buNone/>
            </a:pPr>
            <a:r>
              <a:rPr lang="ja-JP" altLang="en-US" dirty="0" smtClean="0"/>
              <a:t>　　　　　そこで</a:t>
            </a:r>
            <a:r>
              <a:rPr lang="en-US" altLang="ja-JP" dirty="0" smtClean="0"/>
              <a:t>…</a:t>
            </a:r>
          </a:p>
          <a:p>
            <a:r>
              <a:rPr lang="ja-JP" altLang="en-US" sz="2800" dirty="0" smtClean="0"/>
              <a:t>「</a:t>
            </a:r>
            <a:r>
              <a:rPr lang="ja-JP" altLang="en-US" sz="2800" dirty="0" smtClean="0">
                <a:solidFill>
                  <a:srgbClr val="FF0000"/>
                </a:solidFill>
              </a:rPr>
              <a:t>正規母集団</a:t>
            </a:r>
            <a:r>
              <a:rPr lang="ja-JP" altLang="en-US" sz="2800" dirty="0" smtClean="0"/>
              <a:t>」：母集団が正規分布しているようなもの</a:t>
            </a:r>
            <a:endParaRPr lang="en-US" altLang="ja-JP" sz="2800" dirty="0" smtClean="0"/>
          </a:p>
          <a:p>
            <a:pPr marL="45720" indent="0">
              <a:buNone/>
            </a:pPr>
            <a:endParaRPr lang="en-US" altLang="ja-JP" dirty="0"/>
          </a:p>
          <a:p>
            <a:pPr marL="45720" indent="0">
              <a:buNone/>
            </a:pPr>
            <a:r>
              <a:rPr lang="ja-JP" altLang="en-US" sz="2400" dirty="0"/>
              <a:t>標本</a:t>
            </a:r>
            <a:r>
              <a:rPr lang="ja-JP" altLang="en-US" sz="2400" dirty="0" smtClean="0"/>
              <a:t>平均を作っても、その分布は正規分布のまま！</a:t>
            </a:r>
            <a:endParaRPr lang="en-US" altLang="ja-JP" sz="2400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2225908" y="876604"/>
            <a:ext cx="1440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ストライプ矢印 12"/>
          <p:cNvSpPr/>
          <p:nvPr/>
        </p:nvSpPr>
        <p:spPr>
          <a:xfrm rot="5400000">
            <a:off x="3183631" y="2001981"/>
            <a:ext cx="431932" cy="360040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31" y="3226985"/>
            <a:ext cx="4143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4581128"/>
                <a:ext cx="7992888" cy="2060848"/>
              </a:xfrm>
            </p:spPr>
            <p:txBody>
              <a:bodyPr/>
              <a:lstStyle/>
              <a:p>
                <a:pPr algn="l"/>
                <a:r>
                  <a:rPr lang="ja-JP" altLang="en-US" sz="2800" dirty="0" smtClean="0"/>
                  <a:t>正規分布であることは変わらず、平均も母平均に一致したまま、広がり具合だけが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eqArr>
                          <m:eqArrPr>
                            <m:ctrlPr>
                              <a:rPr lang="ja-JP" altLang="en-US" sz="28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ja-JP" altLang="en-US" sz="2800" b="1" i="1" smtClean="0">
                                <a:latin typeface="Cambria Math"/>
                              </a:rPr>
                              <m:t>√</m:t>
                            </m:r>
                            <m:r>
                              <a:rPr lang="en-US" altLang="ja-JP" sz="2800" b="1" i="1" smtClean="0">
                                <a:latin typeface="Cambria Math"/>
                              </a:rPr>
                              <m:t>𝒏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ja-JP" altLang="en-US" sz="2800" dirty="0" smtClean="0"/>
                  <a:t>凝縮されることになる！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4581128"/>
                <a:ext cx="7992888" cy="2060848"/>
              </a:xfrm>
              <a:blipFill rotWithShape="1">
                <a:blip r:embed="rId2"/>
                <a:stretch>
                  <a:fillRect l="-2136" t="-6785" r="-1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コンテンツ プレースホルダー 7" descr="画面の領域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0429" y="-2094244"/>
            <a:ext cx="3888433" cy="8598218"/>
          </a:xfrm>
        </p:spPr>
      </p:pic>
    </p:spTree>
    <p:extLst>
      <p:ext uri="{BB962C8B-B14F-4D97-AF65-F5344CB8AC3E}">
        <p14:creationId xmlns:p14="http://schemas.microsoft.com/office/powerpoint/2010/main" val="36299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512511" cy="1143000"/>
          </a:xfrm>
        </p:spPr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母集団</a:t>
            </a:r>
            <a:r>
              <a:rPr lang="ja-JP" altLang="en-US" dirty="0" smtClean="0"/>
              <a:t>って何だっけ。</a:t>
            </a:r>
            <a:endParaRPr kumimoji="1" lang="ja-JP" altLang="en-US" dirty="0"/>
          </a:p>
        </p:txBody>
      </p:sp>
      <p:pic>
        <p:nvPicPr>
          <p:cNvPr id="1026" name="Picture 2" descr="C:\Users\Narumi Kato\AppData\Local\Microsoft\Windows\Temporary Internet Files\Content.IE5\1M4BOZVD\MC900394528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18373" cy="26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カーブ矢印 3"/>
          <p:cNvSpPr/>
          <p:nvPr/>
        </p:nvSpPr>
        <p:spPr>
          <a:xfrm rot="20846475">
            <a:off x="1954683" y="1858593"/>
            <a:ext cx="1512168" cy="489859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155679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同じ現象のデータはみな同じ壺からでてくるイメージ</a:t>
            </a:r>
            <a:endParaRPr kumimoji="1" lang="ja-JP" altLang="en-US" sz="3200" dirty="0"/>
          </a:p>
        </p:txBody>
      </p:sp>
      <p:sp>
        <p:nvSpPr>
          <p:cNvPr id="6" name="ドーナツ 5"/>
          <p:cNvSpPr/>
          <p:nvPr/>
        </p:nvSpPr>
        <p:spPr>
          <a:xfrm>
            <a:off x="378487" y="1873028"/>
            <a:ext cx="3322507" cy="3312368"/>
          </a:xfrm>
          <a:prstGeom prst="donut">
            <a:avLst>
              <a:gd name="adj" fmla="val 2188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左矢印 6"/>
          <p:cNvSpPr/>
          <p:nvPr/>
        </p:nvSpPr>
        <p:spPr>
          <a:xfrm>
            <a:off x="3718043" y="4149080"/>
            <a:ext cx="709941" cy="432048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390130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solidFill>
                  <a:srgbClr val="FF0000"/>
                </a:solidFill>
              </a:rPr>
              <a:t>母集団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algn="l"/>
            <a:r>
              <a:rPr kumimoji="1" lang="ja-JP" altLang="en-US" dirty="0" smtClean="0"/>
              <a:t>ここで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3568" y="1268760"/>
                <a:ext cx="7704856" cy="4680520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:r>
                  <a:rPr lang="ja-JP" altLang="en-US" sz="3200" dirty="0" smtClean="0"/>
                  <a:t>ｎ</a:t>
                </a:r>
                <a:r>
                  <a:rPr kumimoji="1" lang="ja-JP" altLang="en-US" sz="3200" dirty="0" smtClean="0"/>
                  <a:t>個に対する標本平均</a:t>
                </a:r>
                <a:r>
                  <a:rPr kumimoji="1" lang="en-US" altLang="ja-JP" sz="3200" dirty="0" smtClean="0"/>
                  <a:t>x</a:t>
                </a:r>
                <a:r>
                  <a:rPr kumimoji="1" lang="ja-JP" altLang="en-US" sz="3200" dirty="0" smtClean="0"/>
                  <a:t>の分布について、</a:t>
                </a:r>
                <a:endParaRPr kumimoji="1" lang="en-US" altLang="ja-JP" sz="3200" dirty="0" smtClean="0"/>
              </a:p>
              <a:p>
                <a:r>
                  <a:rPr lang="ja-JP" altLang="en-US" sz="3200" dirty="0" smtClean="0"/>
                  <a:t>その平均値が母平均</a:t>
                </a:r>
                <a:r>
                  <a:rPr lang="en-US" altLang="ja-JP" sz="3200" dirty="0" smtClean="0"/>
                  <a:t>μ</a:t>
                </a:r>
                <a:r>
                  <a:rPr lang="ja-JP" altLang="en-US" sz="3200" dirty="0" smtClean="0"/>
                  <a:t>と一致し、</a:t>
                </a:r>
                <a:endParaRPr lang="en-US" altLang="ja-JP" sz="3200" dirty="0" smtClean="0"/>
              </a:p>
              <a:p>
                <a:r>
                  <a:rPr kumimoji="1" lang="ja-JP" altLang="en-US" sz="3200" dirty="0"/>
                  <a:t>標</a:t>
                </a:r>
                <a:r>
                  <a:rPr kumimoji="1" lang="ja-JP" altLang="en-US" sz="3200" dirty="0" smtClean="0"/>
                  <a:t>準偏差が母標準偏差</a:t>
                </a:r>
                <a:r>
                  <a:rPr kumimoji="1" lang="en-US" altLang="ja-JP" sz="3200" dirty="0" smtClean="0"/>
                  <a:t>σ</a:t>
                </a:r>
                <a:r>
                  <a:rPr kumimoji="1" lang="ja-JP" altLang="en-US" sz="3200" dirty="0" smtClean="0"/>
                  <a:t>を√</a:t>
                </a:r>
                <a:r>
                  <a:rPr kumimoji="1" lang="en-US" altLang="ja-JP" sz="3200" dirty="0" smtClean="0"/>
                  <a:t>n</a:t>
                </a:r>
                <a:r>
                  <a:rPr kumimoji="1" lang="ja-JP" altLang="en-US" sz="3200" dirty="0" smtClean="0"/>
                  <a:t>で割ったもの⇔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ja-JP" altLang="en-US" sz="3200" i="1">
                            <a:latin typeface="Cambria Math"/>
                          </a:rPr>
                          <m:t>√</m:t>
                        </m:r>
                        <m:r>
                          <m:rPr>
                            <m:sty m:val="p"/>
                          </m:rPr>
                          <a:rPr lang="en-US" altLang="ja-JP" sz="3200" i="1">
                            <a:latin typeface="Cambria Math"/>
                          </a:rPr>
                          <m:t>n</m:t>
                        </m:r>
                      </m:den>
                    </m:f>
                  </m:oMath>
                </a14:m>
                <a:endParaRPr kumimoji="1" lang="en-US" altLang="ja-JP" sz="3200" dirty="0" smtClean="0"/>
              </a:p>
              <a:p>
                <a:endParaRPr lang="en-US" altLang="ja-JP" sz="3200" dirty="0"/>
              </a:p>
              <a:p>
                <a:pPr marL="45720" indent="0">
                  <a:buNone/>
                </a:pPr>
                <a:r>
                  <a:rPr kumimoji="1" lang="ja-JP" altLang="en-US" sz="3200" dirty="0" smtClean="0"/>
                  <a:t>という性質は、どのような分布の母集団でも成立する。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3568" y="1268760"/>
                <a:ext cx="7704856" cy="4680520"/>
              </a:xfrm>
              <a:blipFill rotWithShape="1">
                <a:blip r:embed="rId2"/>
                <a:stretch>
                  <a:fillRect l="-2057" t="-2214" r="-2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/>
          <p:cNvCxnSpPr/>
          <p:nvPr/>
        </p:nvCxnSpPr>
        <p:spPr>
          <a:xfrm>
            <a:off x="4860032" y="141277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7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24936" cy="1296144"/>
          </a:xfrm>
        </p:spPr>
        <p:txBody>
          <a:bodyPr/>
          <a:lstStyle/>
          <a:p>
            <a:pPr algn="l"/>
            <a:r>
              <a:rPr kumimoji="1" lang="ja-JP" altLang="en-US" dirty="0" smtClean="0"/>
              <a:t>カイ二乗分布の登場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200" dirty="0" err="1" smtClean="0"/>
              <a:t>ー</a:t>
            </a:r>
            <a:r>
              <a:rPr lang="ja-JP" altLang="en-US" sz="3200" dirty="0" smtClean="0"/>
              <a:t>標本分散の求め方とカイ二乗分布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988840"/>
                <a:ext cx="8064896" cy="3240360"/>
              </a:xfrm>
            </p:spPr>
            <p:txBody>
              <a:bodyPr>
                <a:noAutofit/>
              </a:bodyPr>
              <a:lstStyle/>
              <a:p>
                <a:r>
                  <a:rPr kumimoji="1" lang="ja-JP" altLang="en-US" sz="2800" dirty="0" smtClean="0"/>
                  <a:t>観測データ（標本）から計算される分散を、「標本分散」＝</a:t>
                </a:r>
                <a:r>
                  <a:rPr kumimoji="1" lang="ja-JP" altLang="en-US" sz="2800" dirty="0" err="1" smtClean="0"/>
                  <a:t>ｓ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/>
                      </a:rPr>
                      <m:t>²</m:t>
                    </m:r>
                  </m:oMath>
                </a14:m>
                <a:r>
                  <a:rPr kumimoji="1" lang="ja-JP" altLang="en-US" sz="2800" dirty="0" smtClean="0"/>
                  <a:t>と呼ぶ。</a:t>
                </a:r>
                <a:endParaRPr kumimoji="1" lang="en-US" altLang="ja-JP" sz="2800" dirty="0" smtClean="0"/>
              </a:p>
              <a:p>
                <a:pPr marL="45720" indent="0">
                  <a:buNone/>
                </a:pPr>
                <a:r>
                  <a:rPr lang="ja-JP" altLang="en-US" sz="2800" dirty="0" smtClean="0"/>
                  <a:t>⋆計算方法</a:t>
                </a:r>
                <a:endParaRPr lang="en-US" altLang="ja-JP" sz="2800" dirty="0" smtClean="0"/>
              </a:p>
              <a:p>
                <a:pPr marL="45720" indent="0">
                  <a:buNone/>
                </a:pPr>
                <a:r>
                  <a:rPr kumimoji="1" lang="ja-JP" altLang="en-US" sz="2800" dirty="0" smtClean="0"/>
                  <a:t>①標本平均を計算！</a:t>
                </a:r>
                <a:endParaRPr kumimoji="1" lang="en-US" altLang="ja-JP" sz="2800" dirty="0" smtClean="0"/>
              </a:p>
              <a:p>
                <a:pPr marL="45720" indent="0">
                  <a:buNone/>
                </a:pPr>
                <a:r>
                  <a:rPr lang="ja-JP" altLang="en-US" sz="2800" dirty="0" smtClean="0"/>
                  <a:t>②各標本から標本平均を引いて、偏差を作る</a:t>
                </a:r>
                <a:endParaRPr lang="en-US" altLang="ja-JP" sz="2800" dirty="0" smtClean="0"/>
              </a:p>
              <a:p>
                <a:pPr marL="45720" indent="0">
                  <a:buNone/>
                </a:pPr>
                <a:r>
                  <a:rPr lang="ja-JP" altLang="en-US" sz="2800" dirty="0" smtClean="0"/>
                  <a:t>③各偏差を２乗して合計し、標本数で割る！</a:t>
                </a:r>
                <a:endParaRPr lang="en-US" altLang="ja-JP" sz="2800" dirty="0" smtClean="0"/>
              </a:p>
              <a:p>
                <a:pPr marL="45720" indent="0">
                  <a:buNone/>
                </a:pPr>
                <a:endParaRPr kumimoji="1" lang="en-US" altLang="ja-JP" sz="2800" dirty="0"/>
              </a:p>
              <a:p>
                <a:pPr marL="45720" indent="0">
                  <a:buNone/>
                </a:pPr>
                <a:r>
                  <a:rPr lang="en-US" altLang="ja-JP" sz="2800" dirty="0"/>
                  <a:t>(</a:t>
                </a:r>
                <a:r>
                  <a:rPr lang="ja-JP" altLang="en-US" sz="2800" dirty="0" smtClean="0"/>
                  <a:t>標本分散</a:t>
                </a:r>
                <a:r>
                  <a:rPr lang="en-US" altLang="ja-JP" sz="2800" dirty="0" smtClean="0"/>
                  <a:t>)</a:t>
                </a:r>
                <a:r>
                  <a:rPr lang="ja-JP" altLang="en-US" sz="2800" dirty="0" smtClean="0"/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ja-JP" sz="28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ja-JP" altLang="en-US" sz="2800" i="1">
                                    <a:latin typeface="Cambria Math"/>
                                  </a:rPr>
                                  <m:t>偏差</m:t>
                                </m:r>
                                <m:r>
                                  <a:rPr lang="ja-JP" altLang="en-US" sz="2800" b="0" i="1" smtClean="0">
                                    <a:latin typeface="Cambria Math"/>
                                  </a:rPr>
                                  <m:t>１</m:t>
                                </m:r>
                              </m:e>
                            </m:d>
                            <m:r>
                              <a:rPr lang="en-US" altLang="ja-JP" sz="2800" i="1" smtClean="0">
                                <a:latin typeface="Cambria Math"/>
                              </a:rPr>
                              <m:t>²+</m:t>
                            </m:r>
                            <m:d>
                              <m:dPr>
                                <m:ctrlPr>
                                  <a:rPr lang="en-US" altLang="ja-JP" sz="28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ja-JP" altLang="en-US" sz="2800" i="1">
                                    <a:latin typeface="Cambria Math"/>
                                  </a:rPr>
                                  <m:t>偏差</m:t>
                                </m:r>
                                <m:r>
                                  <a:rPr lang="ja-JP" altLang="en-US" sz="2800" b="0" i="1" smtClean="0">
                                    <a:latin typeface="Cambria Math"/>
                                  </a:rPr>
                                  <m:t>２</m:t>
                                </m:r>
                              </m:e>
                            </m:d>
                            <m:r>
                              <a:rPr lang="en-US" altLang="ja-JP" sz="2800" i="1" smtClean="0">
                                <a:latin typeface="Cambria Math"/>
                              </a:rPr>
                              <m:t>²+</m:t>
                            </m:r>
                            <m:r>
                              <a:rPr lang="en-US" altLang="ja-JP" sz="2800" b="0" i="1" smtClean="0">
                                <a:latin typeface="Cambria Math"/>
                              </a:rPr>
                              <m:t>…+</m:t>
                            </m:r>
                            <m:d>
                              <m:dPr>
                                <m:ctrlPr>
                                  <a:rPr lang="en-US" altLang="ja-JP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ja-JP" altLang="en-US" sz="2800" i="1">
                                    <a:latin typeface="Cambria Math"/>
                                  </a:rPr>
                                  <m:t>偏差</m:t>
                                </m:r>
                                <m:r>
                                  <a:rPr lang="ja-JP" alt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ja-JP" sz="2800" b="0" i="1" smtClean="0">
                                <a:latin typeface="Cambria Math"/>
                              </a:rPr>
                              <m:t>²</m:t>
                            </m:r>
                          </m:e>
                        </m:d>
                      </m:num>
                      <m:den>
                        <m:r>
                          <a:rPr lang="ja-JP" altLang="en-US" sz="28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988840"/>
                <a:ext cx="8064896" cy="3240360"/>
              </a:xfrm>
              <a:blipFill rotWithShape="1">
                <a:blip r:embed="rId2"/>
                <a:stretch>
                  <a:fillRect l="-1587" t="-4511" b="-469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6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3059832" y="1921372"/>
            <a:ext cx="1368152" cy="864096"/>
          </a:xfrm>
          <a:prstGeom prst="cloudCallout">
            <a:avLst>
              <a:gd name="adj1" fmla="val -57742"/>
              <a:gd name="adj2" fmla="val -65433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536177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3200" dirty="0"/>
              <a:t>標本</a:t>
            </a:r>
            <a:r>
              <a:rPr lang="ja-JP" altLang="en-US" sz="3200" dirty="0" smtClean="0"/>
              <a:t>分散も、母分散を反映する分布になることにはなるが、それは正規分布ではない！</a:t>
            </a:r>
            <a:endParaRPr lang="en-US" altLang="ja-JP" sz="3200" dirty="0" smtClean="0"/>
          </a:p>
          <a:p>
            <a:pPr marL="45720" indent="0">
              <a:buNone/>
            </a:pPr>
            <a:r>
              <a:rPr lang="ja-JP" altLang="en-US" sz="3200" dirty="0"/>
              <a:t> </a:t>
            </a:r>
            <a:r>
              <a:rPr lang="ja-JP" altLang="en-US" sz="3200" dirty="0" smtClean="0"/>
              <a:t> 　　　　　  </a:t>
            </a:r>
            <a:r>
              <a:rPr lang="ja-JP" altLang="en-US" sz="2800" dirty="0" smtClean="0"/>
              <a:t>なぜ？</a:t>
            </a:r>
            <a:endParaRPr lang="en-US" altLang="ja-JP" sz="2800" dirty="0" smtClean="0"/>
          </a:p>
          <a:p>
            <a:endParaRPr kumimoji="1" lang="en-US" altLang="ja-JP" dirty="0"/>
          </a:p>
          <a:p>
            <a:r>
              <a:rPr lang="ja-JP" altLang="en-US" sz="3200" dirty="0" smtClean="0"/>
              <a:t>それは、式を見てわかる通り、</a:t>
            </a:r>
            <a:r>
              <a:rPr lang="en-US" altLang="ja-JP" sz="3200" dirty="0" smtClean="0">
                <a:solidFill>
                  <a:srgbClr val="FF0000"/>
                </a:solidFill>
              </a:rPr>
              <a:t>2</a:t>
            </a:r>
            <a:r>
              <a:rPr lang="ja-JP" altLang="en-US" sz="3200" dirty="0" smtClean="0">
                <a:solidFill>
                  <a:srgbClr val="FF0000"/>
                </a:solidFill>
              </a:rPr>
              <a:t>乗して合計している</a:t>
            </a:r>
            <a:r>
              <a:rPr lang="ja-JP" altLang="en-US" sz="3200" dirty="0" smtClean="0"/>
              <a:t>ため、標本分散は決して負の数にならない！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kumimoji="1" lang="ja-JP" altLang="en-US" sz="3200" dirty="0" smtClean="0"/>
              <a:t>一方で正規分布というのは、負の値も（すべての数が）でてくる</a:t>
            </a:r>
            <a:r>
              <a:rPr kumimoji="1" lang="en-US" altLang="ja-JP" sz="3200" dirty="0" smtClean="0"/>
              <a:t>…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5256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雲形吹き出し 7"/>
          <p:cNvSpPr/>
          <p:nvPr/>
        </p:nvSpPr>
        <p:spPr>
          <a:xfrm>
            <a:off x="4716016" y="4553545"/>
            <a:ext cx="3168352" cy="1872208"/>
          </a:xfrm>
          <a:prstGeom prst="cloudCallout">
            <a:avLst>
              <a:gd name="adj1" fmla="val -73385"/>
              <a:gd name="adj2" fmla="val 23136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512511" cy="1143000"/>
          </a:xfrm>
        </p:spPr>
        <p:txBody>
          <a:bodyPr/>
          <a:lstStyle/>
          <a:p>
            <a:r>
              <a:rPr kumimoji="1" lang="ja-JP" altLang="en-US" dirty="0" smtClean="0"/>
              <a:t>カイ二乗分布とは何か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208912" cy="525658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EX.3</a:t>
            </a:r>
            <a:r>
              <a:rPr kumimoji="1" lang="ja-JP" altLang="en-US" sz="2800" dirty="0" smtClean="0"/>
              <a:t>個のデータを観測！</a:t>
            </a:r>
            <a:endParaRPr kumimoji="1" lang="en-US" altLang="ja-JP" sz="2800" dirty="0" smtClean="0"/>
          </a:p>
          <a:p>
            <a:pPr marL="45720" indent="0">
              <a:buNone/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₁：</a:t>
            </a:r>
            <a:r>
              <a:rPr lang="en-US" altLang="ja-JP" sz="2400" dirty="0" smtClean="0"/>
              <a:t>+1</a:t>
            </a:r>
          </a:p>
          <a:p>
            <a:pPr marL="45720" indent="0">
              <a:buNone/>
            </a:pPr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x₂</a:t>
            </a:r>
            <a:r>
              <a:rPr kumimoji="1" lang="ja-JP" altLang="en-US" sz="2400" dirty="0" smtClean="0"/>
              <a:t>：</a:t>
            </a:r>
            <a:r>
              <a:rPr kumimoji="1" lang="en-US" altLang="ja-JP" sz="2400" dirty="0" smtClean="0"/>
              <a:t>+3</a:t>
            </a:r>
          </a:p>
          <a:p>
            <a:pPr marL="45720" indent="0">
              <a:buNone/>
            </a:pPr>
            <a:r>
              <a:rPr lang="ja-JP" altLang="en-US" sz="2400" dirty="0" smtClean="0"/>
              <a:t>・</a:t>
            </a:r>
            <a:r>
              <a:rPr lang="en-US" altLang="ja-JP" sz="2400" dirty="0" smtClean="0"/>
              <a:t>x₃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-2</a:t>
            </a:r>
          </a:p>
          <a:p>
            <a:pPr marL="45720" indent="0">
              <a:buNone/>
            </a:pPr>
            <a:endParaRPr kumimoji="1" lang="en-US" altLang="ja-JP" sz="2400" dirty="0"/>
          </a:p>
          <a:p>
            <a:pPr marL="45720" indent="0">
              <a:buNone/>
            </a:pPr>
            <a:r>
              <a:rPr lang="ja-JP" altLang="en-US" sz="2800" dirty="0" smtClean="0"/>
              <a:t>そのデータを</a:t>
            </a:r>
            <a:r>
              <a:rPr lang="ja-JP" altLang="en-US" sz="2800" dirty="0" smtClean="0">
                <a:solidFill>
                  <a:srgbClr val="FF0000"/>
                </a:solidFill>
              </a:rPr>
              <a:t>２乗</a:t>
            </a:r>
            <a:r>
              <a:rPr lang="ja-JP" altLang="en-US" sz="2800" dirty="0" smtClean="0"/>
              <a:t>して足し合わせ、数値</a:t>
            </a:r>
            <a:r>
              <a:rPr lang="en-US" altLang="ja-JP" sz="2800" dirty="0" smtClean="0"/>
              <a:t>Ⅴ</a:t>
            </a:r>
            <a:r>
              <a:rPr lang="ja-JP" altLang="en-US" sz="2800" dirty="0" smtClean="0"/>
              <a:t>を作ります。</a:t>
            </a:r>
            <a:endParaRPr lang="en-US" altLang="ja-JP" sz="2800" dirty="0" smtClean="0"/>
          </a:p>
          <a:p>
            <a:pPr marL="45720" indent="0">
              <a:buNone/>
            </a:pPr>
            <a:r>
              <a:rPr kumimoji="1" lang="ja-JP" altLang="en-US" sz="2800" dirty="0" smtClean="0"/>
              <a:t>Ｖ</a:t>
            </a:r>
            <a:r>
              <a:rPr kumimoji="1" lang="en-US" altLang="ja-JP" sz="2800" dirty="0" smtClean="0"/>
              <a:t>=x₁²+x₂²+x₃²</a:t>
            </a:r>
          </a:p>
          <a:p>
            <a:pPr marL="4572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 smtClean="0"/>
              <a:t>=</a:t>
            </a:r>
            <a:r>
              <a:rPr lang="en-US" altLang="ja-JP" sz="2800" dirty="0"/>
              <a:t>(</a:t>
            </a:r>
            <a:r>
              <a:rPr lang="en-US" altLang="ja-JP" sz="2800" dirty="0" smtClean="0"/>
              <a:t>+1)²+(+3)²+(-2)²</a:t>
            </a:r>
          </a:p>
          <a:p>
            <a:pPr marL="45720" indent="0">
              <a:buNone/>
            </a:pPr>
            <a:r>
              <a:rPr kumimoji="1" lang="ja-JP" altLang="en-US" sz="2800" dirty="0"/>
              <a:t>　</a:t>
            </a:r>
            <a:r>
              <a:rPr kumimoji="1" lang="en-US" altLang="ja-JP" sz="2800" dirty="0" smtClean="0"/>
              <a:t>=14</a:t>
            </a:r>
            <a:endParaRPr kumimoji="1" lang="ja-JP" altLang="en-US" sz="2800" dirty="0"/>
          </a:p>
        </p:txBody>
      </p:sp>
      <p:sp>
        <p:nvSpPr>
          <p:cNvPr id="4" name="右中かっこ 3"/>
          <p:cNvSpPr/>
          <p:nvPr/>
        </p:nvSpPr>
        <p:spPr>
          <a:xfrm>
            <a:off x="2051720" y="1976936"/>
            <a:ext cx="432048" cy="10801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7784" y="191683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母集団が標準正規分布（平均：０、標準偏差：１の正規分布）であるような標準正規母集団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8064" y="479715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この</a:t>
            </a:r>
            <a:r>
              <a:rPr kumimoji="1" lang="en-US" altLang="ja-JP" sz="2800" dirty="0" smtClean="0"/>
              <a:t>V</a:t>
            </a:r>
            <a:r>
              <a:rPr kumimoji="1" lang="ja-JP" altLang="en-US" sz="2800" dirty="0" smtClean="0"/>
              <a:t>の分布をヒストグラムのすると</a:t>
            </a:r>
            <a:r>
              <a:rPr kumimoji="1" lang="en-US" altLang="ja-JP" sz="2800" dirty="0" smtClean="0"/>
              <a:t>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85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吹き出し 5"/>
          <p:cNvSpPr/>
          <p:nvPr/>
        </p:nvSpPr>
        <p:spPr>
          <a:xfrm>
            <a:off x="107504" y="4509120"/>
            <a:ext cx="8712968" cy="1569660"/>
          </a:xfrm>
          <a:prstGeom prst="wedgeRectCallout">
            <a:avLst>
              <a:gd name="adj1" fmla="val 803"/>
              <a:gd name="adj2" fmla="val -7193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1775" y="-2179607"/>
            <a:ext cx="3829936" cy="8710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テキスト ボックス 4"/>
          <p:cNvSpPr txBox="1"/>
          <p:nvPr/>
        </p:nvSpPr>
        <p:spPr>
          <a:xfrm>
            <a:off x="251520" y="450912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☆分布</a:t>
            </a:r>
            <a:r>
              <a:rPr lang="en-US" altLang="ja-JP" sz="2400" dirty="0" smtClean="0"/>
              <a:t>V</a:t>
            </a:r>
            <a:r>
              <a:rPr lang="ja-JP" altLang="en-US" sz="2400" dirty="0" smtClean="0"/>
              <a:t>は</a:t>
            </a:r>
            <a:r>
              <a:rPr lang="ja-JP" altLang="en-US" sz="2400" dirty="0" smtClean="0">
                <a:solidFill>
                  <a:srgbClr val="FF0000"/>
                </a:solidFill>
              </a:rPr>
              <a:t>０以上の数値</a:t>
            </a:r>
            <a:r>
              <a:rPr lang="ja-JP" altLang="en-US" sz="2400" dirty="0" smtClean="0"/>
              <a:t>に限られている！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☆比較的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０に近い</a:t>
            </a:r>
            <a:r>
              <a:rPr lang="ja-JP" altLang="en-US" sz="2400" dirty="0" smtClean="0">
                <a:solidFill>
                  <a:srgbClr val="FF0000"/>
                </a:solidFill>
              </a:rPr>
              <a:t>と</a:t>
            </a:r>
            <a:r>
              <a:rPr lang="ja-JP" altLang="en-US" sz="2400" dirty="0">
                <a:solidFill>
                  <a:srgbClr val="FF0000"/>
                </a:solidFill>
              </a:rPr>
              <a:t>ころ</a:t>
            </a:r>
            <a:r>
              <a:rPr lang="ja-JP" altLang="en-US" sz="2400" dirty="0" smtClean="0"/>
              <a:t>に多くのデータが密集する形！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↳左から右</a:t>
            </a:r>
            <a:r>
              <a:rPr lang="ja-JP" altLang="en-US" sz="2400" dirty="0"/>
              <a:t>に</a:t>
            </a:r>
            <a:r>
              <a:rPr kumimoji="1" lang="ja-JP" altLang="en-US" sz="2400" dirty="0" smtClean="0"/>
              <a:t>向かって急激に落ちていく、ジェットコー</a:t>
            </a:r>
            <a:r>
              <a:rPr lang="ja-JP" altLang="en-US" sz="2400" dirty="0" smtClean="0"/>
              <a:t>ス</a:t>
            </a:r>
            <a:endParaRPr lang="en-US" altLang="ja-JP" sz="2400" dirty="0" smtClean="0"/>
          </a:p>
          <a:p>
            <a:r>
              <a:rPr lang="ja-JP" altLang="en-US" sz="2400" dirty="0"/>
              <a:t>　 </a:t>
            </a:r>
            <a:r>
              <a:rPr lang="ja-JP" altLang="en-US" sz="2400" dirty="0" smtClean="0"/>
              <a:t> ターみたいな！</a:t>
            </a:r>
            <a:endParaRPr kumimoji="1" lang="ja-JP" altLang="en-US" sz="2400" dirty="0"/>
          </a:p>
        </p:txBody>
      </p:sp>
      <p:sp>
        <p:nvSpPr>
          <p:cNvPr id="9" name="左矢印吹き出し 8"/>
          <p:cNvSpPr/>
          <p:nvPr/>
        </p:nvSpPr>
        <p:spPr>
          <a:xfrm>
            <a:off x="4788024" y="496707"/>
            <a:ext cx="3096344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832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6056" y="54868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自由度</a:t>
            </a:r>
            <a:r>
              <a:rPr lang="en-US" altLang="ja-JP" sz="2000" dirty="0" smtClean="0"/>
              <a:t>=</a:t>
            </a:r>
            <a:r>
              <a:rPr lang="ja-JP" altLang="en-US" sz="2000" dirty="0" smtClean="0"/>
              <a:t>観測データの数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997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44008" y="260648"/>
            <a:ext cx="4248472" cy="6408712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同じように、</a:t>
            </a:r>
            <a:r>
              <a:rPr kumimoji="1" lang="en-US" altLang="ja-JP" sz="2800" dirty="0" smtClean="0"/>
              <a:t>n</a:t>
            </a:r>
            <a:r>
              <a:rPr lang="ja-JP" altLang="en-US" sz="2800" dirty="0" smtClean="0"/>
              <a:t>個のデータを観測し２乗して加えて統計量を</a:t>
            </a:r>
            <a:r>
              <a:rPr lang="en-US" altLang="ja-JP" sz="2800" dirty="0" smtClean="0"/>
              <a:t>V</a:t>
            </a:r>
            <a:r>
              <a:rPr lang="ja-JP" altLang="en-US" sz="2800" dirty="0" smtClean="0"/>
              <a:t>を作ると、</a:t>
            </a:r>
            <a:r>
              <a:rPr lang="en-US" altLang="ja-JP" sz="2800" dirty="0" smtClean="0"/>
              <a:t>V</a:t>
            </a:r>
            <a:r>
              <a:rPr lang="ja-JP" altLang="en-US" sz="2800" dirty="0" smtClean="0"/>
              <a:t>の分布は</a:t>
            </a:r>
            <a:endParaRPr lang="en-US" altLang="ja-JP" sz="2800" dirty="0" smtClean="0"/>
          </a:p>
          <a:p>
            <a:pPr marL="45720" indent="0">
              <a:buNone/>
            </a:pPr>
            <a:endParaRPr kumimoji="1" lang="en-US" altLang="ja-JP" sz="2800" dirty="0" smtClean="0"/>
          </a:p>
          <a:p>
            <a:pPr marL="45720" indent="0">
              <a:buNone/>
            </a:pPr>
            <a:r>
              <a:rPr kumimoji="1" lang="ja-JP" altLang="en-US" sz="2800" dirty="0" smtClean="0"/>
              <a:t>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自由度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n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のカイ二乗分布</a:t>
            </a:r>
            <a:r>
              <a:rPr kumimoji="1" lang="ja-JP" altLang="en-US" sz="2800" dirty="0" smtClean="0"/>
              <a:t>」となる</a:t>
            </a:r>
            <a:r>
              <a:rPr kumimoji="1" lang="ja-JP" altLang="en-US" sz="2800" dirty="0" smtClean="0"/>
              <a:t>！</a:t>
            </a:r>
            <a:endParaRPr kumimoji="1" lang="en-US" altLang="ja-JP" sz="2800" dirty="0" smtClean="0"/>
          </a:p>
          <a:p>
            <a:pPr marL="45720" indent="0">
              <a:buNone/>
            </a:pPr>
            <a:endParaRPr lang="en-US" altLang="ja-JP" sz="2800" dirty="0" smtClean="0"/>
          </a:p>
          <a:p>
            <a:pPr marL="45720" indent="0">
              <a:buNone/>
            </a:pPr>
            <a:r>
              <a:rPr lang="ja-JP" altLang="en-US" sz="2800" dirty="0" smtClean="0"/>
              <a:t>これらの分布は、自由度</a:t>
            </a:r>
            <a:r>
              <a:rPr lang="en-US" altLang="ja-JP" sz="2800" dirty="0" smtClean="0"/>
              <a:t>n</a:t>
            </a:r>
            <a:r>
              <a:rPr lang="ja-JP" altLang="en-US" sz="2800" dirty="0" smtClean="0"/>
              <a:t>によって形が変わる。</a:t>
            </a:r>
            <a:endParaRPr lang="en-US" altLang="ja-JP" sz="2800" dirty="0" smtClean="0"/>
          </a:p>
          <a:p>
            <a:pPr marL="45720" indent="0">
              <a:buNone/>
            </a:pPr>
            <a:endParaRPr kumimoji="1" lang="ja-JP" altLang="en-US" sz="2800" dirty="0"/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88640"/>
            <a:ext cx="4405367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395536" y="58772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☆</a:t>
            </a:r>
            <a:r>
              <a:rPr kumimoji="1" lang="ja-JP" altLang="en-US" sz="2400" dirty="0" smtClean="0"/>
              <a:t>自由度ｎ（観測データ数）が大きくなるにしたがって、山の高さが低くなりながらだんだん右のほうに進んでいく。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98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512511" cy="792088"/>
          </a:xfrm>
        </p:spPr>
        <p:txBody>
          <a:bodyPr/>
          <a:lstStyle/>
          <a:p>
            <a:pPr algn="l"/>
            <a:r>
              <a:rPr kumimoji="1" lang="ja-JP" altLang="en-US" dirty="0" smtClean="0"/>
              <a:t>例題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6400800" cy="347472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標準正規分布の母集団からデータを３回観測する。このとき、「観測された３つの数値の２乗の和は３以上６未満である」と予言した場合、この予言はどのくらいの確率で当たるだろうか？次の図表を利用して求める！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864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568952" cy="122413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標準正規</a:t>
            </a:r>
            <a:r>
              <a:rPr lang="ja-JP" altLang="en-US" sz="2400" dirty="0" smtClean="0"/>
              <a:t>分布をする母集団から観測されたデータ（標本）</a:t>
            </a:r>
            <a:r>
              <a:rPr lang="en-US" altLang="ja-JP" sz="2400" dirty="0" smtClean="0"/>
              <a:t>x₁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x₂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x₃</a:t>
            </a:r>
            <a:r>
              <a:rPr lang="ja-JP" altLang="en-US" sz="2400" dirty="0" smtClean="0"/>
              <a:t>に対して、</a:t>
            </a:r>
            <a:r>
              <a:rPr lang="en-US" altLang="ja-JP" sz="2400" dirty="0" smtClean="0"/>
              <a:t>V=x₁²+x₂²+x₃²</a:t>
            </a:r>
            <a:r>
              <a:rPr lang="ja-JP" altLang="en-US" sz="2400" dirty="0" err="1" smtClean="0"/>
              <a:t>と統</a:t>
            </a:r>
            <a:r>
              <a:rPr lang="ja-JP" altLang="en-US" sz="2400" dirty="0" smtClean="0"/>
              <a:t>計量</a:t>
            </a:r>
            <a:r>
              <a:rPr lang="en-US" altLang="ja-JP" sz="2400" dirty="0" smtClean="0"/>
              <a:t>V</a:t>
            </a:r>
            <a:r>
              <a:rPr lang="ja-JP" altLang="en-US" sz="2400" dirty="0" smtClean="0"/>
              <a:t>を計算します。このとき、</a:t>
            </a:r>
            <a:r>
              <a:rPr lang="en-US" altLang="ja-JP" sz="2400" dirty="0" smtClean="0"/>
              <a:t>V</a:t>
            </a:r>
            <a:r>
              <a:rPr lang="ja-JP" altLang="en-US" sz="2400" dirty="0" smtClean="0"/>
              <a:t>は</a:t>
            </a:r>
            <a:r>
              <a:rPr lang="ja-JP" altLang="en-US" sz="2400" b="1" dirty="0" smtClean="0"/>
              <a:t>自由度３のカイ二乗分布に従う</a:t>
            </a:r>
            <a:r>
              <a:rPr lang="ja-JP" altLang="en-US" sz="2400" dirty="0" smtClean="0"/>
              <a:t>。</a:t>
            </a:r>
            <a:endParaRPr kumimoji="1" lang="ja-JP" altLang="en-US" sz="2400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52754"/>
            <a:ext cx="4100524" cy="504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4484129" y="1672850"/>
            <a:ext cx="4320480" cy="440120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X=</a:t>
            </a:r>
            <a:r>
              <a:rPr kumimoji="1" lang="ja-JP" altLang="en-US" sz="2000" dirty="0" smtClean="0"/>
              <a:t>３のところを読むと、「</a:t>
            </a:r>
            <a:r>
              <a:rPr kumimoji="1" lang="en-US" altLang="ja-JP" sz="2000" dirty="0" smtClean="0"/>
              <a:t>0.3916</a:t>
            </a:r>
            <a:r>
              <a:rPr kumimoji="1" lang="ja-JP" altLang="en-US" sz="2000" dirty="0" smtClean="0"/>
              <a:t>」。これは「</a:t>
            </a:r>
            <a:r>
              <a:rPr kumimoji="1" lang="en-US" altLang="ja-JP" sz="2000" dirty="0" smtClean="0"/>
              <a:t>V</a:t>
            </a:r>
            <a:r>
              <a:rPr kumimoji="1" lang="ja-JP" altLang="en-US" sz="2000" dirty="0" smtClean="0"/>
              <a:t>≧３」ということが起きる相対度数を表す。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/>
              <a:t>３以上であるよう</a:t>
            </a:r>
            <a:r>
              <a:rPr lang="ja-JP" altLang="en-US" sz="2000" dirty="0" smtClean="0"/>
              <a:t>な数値</a:t>
            </a:r>
            <a:r>
              <a:rPr lang="en-US" altLang="ja-JP" sz="2000" dirty="0" smtClean="0"/>
              <a:t>Ⅴ</a:t>
            </a:r>
            <a:r>
              <a:rPr lang="ja-JP" altLang="en-US" sz="2000" dirty="0" smtClean="0"/>
              <a:t>の相対度数は</a:t>
            </a:r>
            <a:r>
              <a:rPr lang="en-US" altLang="ja-JP" sz="2000" dirty="0" smtClean="0"/>
              <a:t>0.3916</a:t>
            </a:r>
            <a:r>
              <a:rPr lang="ja-JP" altLang="en-US" sz="2000" dirty="0" smtClean="0"/>
              <a:t>！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ja-JP" altLang="en-US" sz="2000" dirty="0" smtClean="0"/>
              <a:t>同じように、</a:t>
            </a:r>
            <a:r>
              <a:rPr lang="en-US" altLang="ja-JP" sz="2000" dirty="0" smtClean="0"/>
              <a:t>X=</a:t>
            </a:r>
            <a:r>
              <a:rPr lang="ja-JP" altLang="en-US" sz="2000" dirty="0" smtClean="0"/>
              <a:t>６のところを読むと、「</a:t>
            </a:r>
            <a:r>
              <a:rPr lang="en-US" altLang="ja-JP" sz="2000" dirty="0" smtClean="0"/>
              <a:t>0.1116</a:t>
            </a:r>
            <a:r>
              <a:rPr lang="ja-JP" altLang="en-US" sz="2000" dirty="0" smtClean="0"/>
              <a:t>」。これは「Ｖ≧６」を満たすＶの相対度数。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ja-JP" altLang="en-US" sz="2000" dirty="0" smtClean="0"/>
              <a:t>前者から後者を引き、</a:t>
            </a:r>
            <a:endParaRPr lang="en-US" altLang="ja-JP" sz="2000" dirty="0" smtClean="0"/>
          </a:p>
          <a:p>
            <a:r>
              <a:rPr lang="ja-JP" altLang="en-US" sz="2000" dirty="0" smtClean="0"/>
              <a:t>「６＞</a:t>
            </a:r>
            <a:r>
              <a:rPr lang="en-US" altLang="ja-JP" sz="2000" dirty="0" smtClean="0"/>
              <a:t>Ⅴ</a:t>
            </a:r>
            <a:r>
              <a:rPr lang="ja-JP" altLang="en-US" sz="2000" dirty="0" smtClean="0"/>
              <a:t>≧３」の相対度数となる。</a:t>
            </a:r>
            <a:endParaRPr lang="en-US" altLang="ja-JP" sz="2000" dirty="0" smtClean="0"/>
          </a:p>
          <a:p>
            <a:r>
              <a:rPr lang="en-US" altLang="ja-JP" sz="2000" dirty="0" smtClean="0"/>
              <a:t>0.3916</a:t>
            </a:r>
            <a:r>
              <a:rPr lang="ja-JP" altLang="en-US" sz="2000" dirty="0" smtClean="0"/>
              <a:t>－</a:t>
            </a:r>
            <a:r>
              <a:rPr lang="en-US" altLang="ja-JP" sz="2000" dirty="0" smtClean="0"/>
              <a:t>0.1116</a:t>
            </a:r>
            <a:r>
              <a:rPr lang="ja-JP" altLang="en-US" sz="2000" dirty="0" smtClean="0"/>
              <a:t>＝</a:t>
            </a:r>
            <a:r>
              <a:rPr lang="en-US" altLang="ja-JP" sz="2000" dirty="0" smtClean="0">
                <a:solidFill>
                  <a:srgbClr val="FF0000"/>
                </a:solidFill>
              </a:rPr>
              <a:t>0.28</a:t>
            </a:r>
          </a:p>
        </p:txBody>
      </p:sp>
    </p:spTree>
    <p:extLst>
      <p:ext uri="{BB962C8B-B14F-4D97-AF65-F5344CB8AC3E}">
        <p14:creationId xmlns:p14="http://schemas.microsoft.com/office/powerpoint/2010/main" val="29888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331640" y="1700808"/>
            <a:ext cx="6400800" cy="2553464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つまり、「Ｖが３以上</a:t>
            </a:r>
            <a:r>
              <a:rPr kumimoji="1" lang="en-US" altLang="ja-JP" sz="3600" dirty="0" smtClean="0"/>
              <a:t>6</a:t>
            </a:r>
            <a:r>
              <a:rPr kumimoji="1" lang="ja-JP" altLang="en-US" sz="3600" dirty="0" smtClean="0"/>
              <a:t>未満である」という予言をしたとき、それが当たる確率は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28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パーセント</a:t>
            </a:r>
            <a:r>
              <a:rPr kumimoji="1" lang="ja-JP" altLang="en-US" sz="3600" dirty="0" smtClean="0"/>
              <a:t>ということ！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974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08912" cy="1368152"/>
          </a:xfrm>
        </p:spPr>
        <p:txBody>
          <a:bodyPr/>
          <a:lstStyle/>
          <a:p>
            <a:pPr algn="l"/>
            <a:r>
              <a:rPr kumimoji="1" lang="ja-JP" altLang="en-US" sz="4400" dirty="0" smtClean="0"/>
              <a:t>一般</a:t>
            </a:r>
            <a:r>
              <a:rPr lang="ja-JP" altLang="en-US" sz="4400" dirty="0"/>
              <a:t>正規</a:t>
            </a:r>
            <a:r>
              <a:rPr lang="ja-JP" altLang="en-US" sz="4400" dirty="0" smtClean="0"/>
              <a:t>母集団からのカイ二乗分布する</a:t>
            </a:r>
            <a:r>
              <a:rPr lang="en-US" altLang="ja-JP" sz="4400" dirty="0" smtClean="0"/>
              <a:t>Ⅴ</a:t>
            </a:r>
            <a:r>
              <a:rPr lang="ja-JP" altLang="en-US" sz="4400" dirty="0" smtClean="0"/>
              <a:t>の作り方</a:t>
            </a:r>
            <a:endParaRPr kumimoji="1" lang="ja-JP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59632" y="2204864"/>
                <a:ext cx="6400800" cy="3474720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kumimoji="1" lang="ja-JP" altLang="en-US" dirty="0" smtClean="0"/>
                  <a:t>①</a:t>
                </a:r>
                <a:r>
                  <a:rPr kumimoji="1" lang="ja-JP" altLang="en-US" sz="2800" dirty="0" smtClean="0"/>
                  <a:t>母平均</a:t>
                </a:r>
                <a:r>
                  <a:rPr kumimoji="1" lang="en-US" altLang="ja-JP" sz="2800" dirty="0" smtClean="0"/>
                  <a:t>μ</a:t>
                </a:r>
                <a:r>
                  <a:rPr kumimoji="1" lang="ja-JP" altLang="en-US" sz="2800" dirty="0" err="1" smtClean="0"/>
                  <a:t>、</a:t>
                </a:r>
                <a:r>
                  <a:rPr kumimoji="1" lang="ja-JP" altLang="en-US" sz="2800" dirty="0" smtClean="0"/>
                  <a:t>母標準偏差</a:t>
                </a:r>
                <a:r>
                  <a:rPr kumimoji="1" lang="en-US" altLang="ja-JP" sz="2800" dirty="0" smtClean="0"/>
                  <a:t>σ</a:t>
                </a:r>
                <a:r>
                  <a:rPr kumimoji="1" lang="ja-JP" altLang="en-US" sz="2800" dirty="0" smtClean="0"/>
                  <a:t>の正規母集団　からｎ個の標本</a:t>
                </a:r>
                <a:r>
                  <a:rPr kumimoji="1" lang="en-US" altLang="ja-JP" sz="2800" dirty="0" smtClean="0"/>
                  <a:t>x₁</a:t>
                </a:r>
                <a:r>
                  <a:rPr kumimoji="1" lang="ja-JP" altLang="en-US" sz="2800" dirty="0" err="1" smtClean="0"/>
                  <a:t>、</a:t>
                </a:r>
                <a:r>
                  <a:rPr kumimoji="1" lang="en-US" altLang="ja-JP" sz="2800" dirty="0" smtClean="0"/>
                  <a:t>x₂</a:t>
                </a:r>
                <a:r>
                  <a:rPr kumimoji="1" lang="ja-JP" altLang="en-US" sz="2800" dirty="0" err="1" smtClean="0"/>
                  <a:t>、</a:t>
                </a:r>
                <a:r>
                  <a:rPr kumimoji="1" lang="en-US" altLang="ja-JP" sz="2800" dirty="0" smtClean="0"/>
                  <a:t>…</a:t>
                </a:r>
                <a:r>
                  <a:rPr kumimoji="1" lang="en-US" altLang="ja-JP" sz="2800" dirty="0" err="1" smtClean="0"/>
                  <a:t>xn</a:t>
                </a:r>
                <a:r>
                  <a:rPr lang="ja-JP" altLang="en-US" sz="2800" dirty="0" smtClean="0"/>
                  <a:t>を観測し、</a:t>
                </a:r>
                <a:endParaRPr lang="en-US" altLang="ja-JP" sz="2800" dirty="0" smtClean="0"/>
              </a:p>
              <a:p>
                <a:pPr marL="45720" indent="0">
                  <a:buNone/>
                </a:pPr>
                <a:r>
                  <a:rPr kumimoji="1" lang="ja-JP" altLang="en-US" sz="2800" dirty="0"/>
                  <a:t>　</a:t>
                </a:r>
                <a:r>
                  <a:rPr lang="en-US" altLang="ja-JP" sz="2800" dirty="0"/>
                  <a:t>v</a:t>
                </a:r>
                <a:r>
                  <a:rPr kumimoji="1" lang="en-US" altLang="ja-JP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₁―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800" dirty="0" smtClean="0"/>
                  <a:t>²+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₂―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800" dirty="0" smtClean="0"/>
                  <a:t>²+</a:t>
                </a:r>
                <a:r>
                  <a:rPr kumimoji="1" lang="ja-JP" altLang="en-US" sz="2800" dirty="0" smtClean="0"/>
                  <a:t>・・・</a:t>
                </a:r>
                <a:r>
                  <a:rPr kumimoji="1" lang="en-US" altLang="ja-JP" sz="28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𝑥𝑛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―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𝜎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800" dirty="0" smtClean="0"/>
                  <a:t>²</a:t>
                </a:r>
              </a:p>
              <a:p>
                <a:pPr marL="45720" indent="0">
                  <a:buNone/>
                </a:pPr>
                <a:r>
                  <a:rPr lang="ja-JP" altLang="en-US" sz="2800" dirty="0"/>
                  <a:t>という形</a:t>
                </a:r>
                <a:r>
                  <a:rPr lang="ja-JP" altLang="en-US" sz="2800" dirty="0" smtClean="0"/>
                  <a:t>で</a:t>
                </a:r>
                <a:r>
                  <a:rPr lang="en-US" altLang="ja-JP" sz="2800" dirty="0" smtClean="0"/>
                  <a:t>V</a:t>
                </a:r>
                <a:r>
                  <a:rPr lang="ja-JP" altLang="en-US" sz="2800" dirty="0" smtClean="0"/>
                  <a:t>を計算すると、統計量</a:t>
                </a:r>
                <a:r>
                  <a:rPr lang="en-US" altLang="ja-JP" sz="2800" dirty="0" smtClean="0"/>
                  <a:t>V</a:t>
                </a:r>
                <a:r>
                  <a:rPr lang="ja-JP" altLang="en-US" sz="2800" dirty="0" smtClean="0"/>
                  <a:t>は自由度</a:t>
                </a:r>
                <a:r>
                  <a:rPr lang="en-US" altLang="ja-JP" sz="2800" dirty="0" smtClean="0"/>
                  <a:t>n</a:t>
                </a:r>
                <a:r>
                  <a:rPr lang="ja-JP" altLang="en-US" sz="2800" dirty="0" smtClean="0"/>
                  <a:t>のカイ二乗分布をする。</a:t>
                </a:r>
                <a:endParaRPr lang="en-US" altLang="ja-JP" sz="2800" dirty="0" smtClean="0"/>
              </a:p>
              <a:p>
                <a:pPr marL="45720" indent="0">
                  <a:buNone/>
                </a:pPr>
                <a:endParaRPr kumimoji="1" lang="en-US" altLang="ja-JP" sz="2800" dirty="0"/>
              </a:p>
              <a:p>
                <a:pPr marL="45720" indent="0">
                  <a:buNone/>
                </a:pPr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59632" y="2204864"/>
                <a:ext cx="6400800" cy="3474720"/>
              </a:xfrm>
              <a:blipFill rotWithShape="1">
                <a:blip r:embed="rId2"/>
                <a:stretch>
                  <a:fillRect l="-1238" t="-2281" r="-3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8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線吹き出し 1 (枠付き) 11"/>
          <p:cNvSpPr/>
          <p:nvPr/>
        </p:nvSpPr>
        <p:spPr>
          <a:xfrm>
            <a:off x="4793635" y="3934360"/>
            <a:ext cx="2018387" cy="574809"/>
          </a:xfrm>
          <a:prstGeom prst="borderCallout1">
            <a:avLst>
              <a:gd name="adj1" fmla="val 160697"/>
              <a:gd name="adj2" fmla="val 43940"/>
              <a:gd name="adj3" fmla="val 97816"/>
              <a:gd name="adj4" fmla="val 31365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084168" y="4507504"/>
            <a:ext cx="2520280" cy="9519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95536" y="747044"/>
            <a:ext cx="8280920" cy="347472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accent6"/>
                </a:solidFill>
              </a:rPr>
              <a:t>有限母集団</a:t>
            </a:r>
            <a:r>
              <a:rPr kumimoji="1" lang="ja-JP" altLang="en-US" sz="2800" dirty="0" smtClean="0"/>
              <a:t>：</a:t>
            </a:r>
            <a:r>
              <a:rPr lang="en-US" altLang="ja-JP" sz="2800" dirty="0" smtClean="0"/>
              <a:t>ex.</a:t>
            </a:r>
            <a:r>
              <a:rPr lang="ja-JP" altLang="en-US" sz="2800" dirty="0" smtClean="0"/>
              <a:t>選挙における全データ</a:t>
            </a:r>
            <a:endParaRPr lang="en-US" altLang="ja-JP" sz="2800" dirty="0" smtClean="0"/>
          </a:p>
          <a:p>
            <a:pPr marL="4572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　  ⇒有権者の人数と一致し、有限の数。</a:t>
            </a:r>
            <a:endParaRPr lang="en-US" altLang="ja-JP" sz="2800" dirty="0" smtClean="0"/>
          </a:p>
          <a:p>
            <a:r>
              <a:rPr lang="ja-JP" altLang="en-US" sz="2800" dirty="0">
                <a:solidFill>
                  <a:schemeClr val="accent6"/>
                </a:solidFill>
              </a:rPr>
              <a:t>無限</a:t>
            </a:r>
            <a:r>
              <a:rPr lang="ja-JP" altLang="en-US" sz="2800" dirty="0" smtClean="0">
                <a:solidFill>
                  <a:schemeClr val="accent6"/>
                </a:solidFill>
              </a:rPr>
              <a:t>母集団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ex.</a:t>
            </a:r>
            <a:r>
              <a:rPr lang="ja-JP" altLang="en-US" sz="2800" dirty="0"/>
              <a:t>蝶</a:t>
            </a:r>
            <a:r>
              <a:rPr lang="ja-JP" altLang="en-US" sz="2800" dirty="0" smtClean="0"/>
              <a:t>の体長</a:t>
            </a:r>
            <a:endParaRPr lang="en-US" altLang="ja-JP" sz="2800" dirty="0" smtClean="0"/>
          </a:p>
          <a:p>
            <a:pPr marL="4572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　  ⇒超越的存在！！無限数。</a:t>
            </a:r>
            <a:endParaRPr lang="en-US" altLang="ja-JP" sz="2800" dirty="0" smtClean="0"/>
          </a:p>
          <a:p>
            <a:endParaRPr lang="en-US" altLang="ja-JP" sz="2800" dirty="0"/>
          </a:p>
          <a:p>
            <a:pPr marL="45720" indent="0">
              <a:buNone/>
            </a:pPr>
            <a:r>
              <a:rPr lang="ja-JP" altLang="en-US" dirty="0" smtClean="0"/>
              <a:t>今回は一般性を考え、無限集団だけを考えます。</a:t>
            </a:r>
            <a:endParaRPr lang="en-US" altLang="ja-JP" dirty="0" smtClean="0"/>
          </a:p>
          <a:p>
            <a:pPr marL="45720" indent="0">
              <a:buNone/>
            </a:pPr>
            <a:endParaRPr lang="en-US" altLang="ja-JP" dirty="0" smtClean="0"/>
          </a:p>
        </p:txBody>
      </p:sp>
      <p:sp>
        <p:nvSpPr>
          <p:cNvPr id="5" name="円/楕円 4"/>
          <p:cNvSpPr/>
          <p:nvPr/>
        </p:nvSpPr>
        <p:spPr>
          <a:xfrm>
            <a:off x="323528" y="4551224"/>
            <a:ext cx="2880320" cy="8184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46988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(</a:t>
            </a:r>
            <a:r>
              <a:rPr lang="ja-JP" altLang="en-US" sz="2800" dirty="0" smtClean="0"/>
              <a:t>無限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母集団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4452598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いくつかのデータ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463726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6"/>
                </a:solidFill>
              </a:rPr>
              <a:t>母集団全体</a:t>
            </a:r>
            <a:endParaRPr kumimoji="1" lang="ja-JP" altLang="en-US" sz="3200" dirty="0">
              <a:solidFill>
                <a:schemeClr val="accent6"/>
              </a:solidFill>
            </a:endParaRPr>
          </a:p>
        </p:txBody>
      </p:sp>
      <p:sp>
        <p:nvSpPr>
          <p:cNvPr id="9" name="ストライプ矢印 8"/>
          <p:cNvSpPr/>
          <p:nvPr/>
        </p:nvSpPr>
        <p:spPr>
          <a:xfrm>
            <a:off x="5438259" y="4796574"/>
            <a:ext cx="576064" cy="327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トライプ矢印 9"/>
          <p:cNvSpPr/>
          <p:nvPr/>
        </p:nvSpPr>
        <p:spPr>
          <a:xfrm>
            <a:off x="3203848" y="4796574"/>
            <a:ext cx="504056" cy="3277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88024" y="39909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何らかの推論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97714" y="6021288"/>
            <a:ext cx="507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「部分から全体への推論」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305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39552" y="731520"/>
                <a:ext cx="7632848" cy="586583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kumimoji="1" lang="ja-JP" altLang="en-US" dirty="0" smtClean="0"/>
                  <a:t>②</a:t>
                </a:r>
                <a:r>
                  <a:rPr kumimoji="1" lang="ja-JP" altLang="en-US" sz="3000" dirty="0" smtClean="0"/>
                  <a:t>母平均</a:t>
                </a:r>
                <a:r>
                  <a:rPr kumimoji="1" lang="en-US" altLang="ja-JP" sz="3000" dirty="0" smtClean="0"/>
                  <a:t>μ</a:t>
                </a:r>
                <a:r>
                  <a:rPr kumimoji="1" lang="ja-JP" altLang="en-US" sz="3000" dirty="0" smtClean="0"/>
                  <a:t>がわかっている正規母集団からのｎ個のデータから、母分散</a:t>
                </a:r>
                <a:r>
                  <a:rPr kumimoji="1" lang="en-US" altLang="ja-JP" sz="3000" dirty="0" smtClean="0"/>
                  <a:t>σ</a:t>
                </a:r>
                <a14:m>
                  <m:oMath xmlns:m="http://schemas.openxmlformats.org/officeDocument/2006/math">
                    <m:r>
                      <a:rPr kumimoji="1" lang="en-US" altLang="ja-JP" sz="3000" i="1" smtClean="0">
                        <a:latin typeface="Cambria Math"/>
                      </a:rPr>
                      <m:t>²</m:t>
                    </m:r>
                  </m:oMath>
                </a14:m>
                <a:r>
                  <a:rPr kumimoji="1" lang="ja-JP" altLang="en-US" sz="3000" dirty="0" smtClean="0"/>
                  <a:t>を</a:t>
                </a:r>
                <a:r>
                  <a:rPr kumimoji="1" lang="en-US" altLang="ja-JP" sz="3000" dirty="0" smtClean="0"/>
                  <a:t>95</a:t>
                </a:r>
                <a:r>
                  <a:rPr kumimoji="1" lang="ja-JP" altLang="en-US" sz="3000" dirty="0" smtClean="0"/>
                  <a:t>パーセントの信頼区間に推定するには、次のステップ！！</a:t>
                </a:r>
                <a:endParaRPr kumimoji="1" lang="en-US" altLang="ja-JP" sz="3000" dirty="0" smtClean="0"/>
              </a:p>
              <a:p>
                <a:pPr marL="45720" indent="0">
                  <a:buNone/>
                </a:pPr>
                <a:endParaRPr lang="en-US" altLang="ja-JP" dirty="0"/>
              </a:p>
              <a:p>
                <a:pPr marL="45720" indent="0">
                  <a:buNone/>
                </a:pPr>
                <a:r>
                  <a:rPr kumimoji="1" lang="ja-JP" altLang="en-US" sz="2800" dirty="0" smtClean="0">
                    <a:solidFill>
                      <a:srgbClr val="FF0000"/>
                    </a:solidFill>
                  </a:rPr>
                  <a:t>１</a:t>
                </a:r>
                <a:r>
                  <a:rPr kumimoji="1" lang="ja-JP" altLang="en-US" sz="2800" dirty="0" smtClean="0"/>
                  <a:t>．</a:t>
                </a:r>
                <a:r>
                  <a:rPr lang="en-US" altLang="ja-JP" sz="2800" dirty="0"/>
                  <a:t>n</a:t>
                </a:r>
                <a:r>
                  <a:rPr kumimoji="1" lang="ja-JP" altLang="en-US" sz="2800" dirty="0" smtClean="0"/>
                  <a:t>個のデータから①の方法で</a:t>
                </a:r>
                <a:r>
                  <a:rPr kumimoji="1" lang="en-US" altLang="ja-JP" sz="2800" dirty="0" smtClean="0"/>
                  <a:t>V</a:t>
                </a:r>
                <a:r>
                  <a:rPr kumimoji="1" lang="ja-JP" altLang="en-US" sz="2800" dirty="0" smtClean="0"/>
                  <a:t>を計算する。</a:t>
                </a:r>
                <a:endParaRPr kumimoji="1" lang="en-US" altLang="ja-JP" sz="2800" dirty="0" smtClean="0"/>
              </a:p>
              <a:p>
                <a:pPr marL="45720" indent="0">
                  <a:buNone/>
                </a:pPr>
                <a:r>
                  <a:rPr lang="ja-JP" altLang="en-US" sz="2800" dirty="0" smtClean="0">
                    <a:solidFill>
                      <a:srgbClr val="FF0000"/>
                    </a:solidFill>
                  </a:rPr>
                  <a:t>２</a:t>
                </a:r>
                <a:r>
                  <a:rPr lang="ja-JP" altLang="en-US" sz="2800" dirty="0" smtClean="0"/>
                  <a:t>．自由度</a:t>
                </a:r>
                <a:r>
                  <a:rPr lang="en-US" altLang="ja-JP" sz="2800" dirty="0" smtClean="0"/>
                  <a:t>n</a:t>
                </a:r>
                <a:r>
                  <a:rPr lang="ja-JP" altLang="en-US" sz="2800" dirty="0" smtClean="0"/>
                  <a:t>のカイ二乗分布の</a:t>
                </a:r>
                <a:r>
                  <a:rPr lang="en-US" altLang="ja-JP" sz="2800" dirty="0" smtClean="0"/>
                  <a:t>95</a:t>
                </a:r>
                <a:r>
                  <a:rPr lang="ja-JP" altLang="en-US" sz="2800" dirty="0" smtClean="0"/>
                  <a:t>パーセント予言的中区間を図表から</a:t>
                </a:r>
                <a:r>
                  <a:rPr lang="en-US" altLang="ja-JP" sz="2800" dirty="0" smtClean="0"/>
                  <a:t>a</a:t>
                </a:r>
                <a:r>
                  <a:rPr lang="ja-JP" altLang="en-US" sz="2800" dirty="0" smtClean="0"/>
                  <a:t>以上</a:t>
                </a:r>
                <a:r>
                  <a:rPr lang="en-US" altLang="ja-JP" sz="2800" dirty="0" smtClean="0"/>
                  <a:t>b</a:t>
                </a:r>
                <a:r>
                  <a:rPr lang="ja-JP" altLang="en-US" sz="2800" dirty="0" smtClean="0"/>
                  <a:t>以下という形で求める</a:t>
                </a:r>
                <a:endParaRPr lang="en-US" altLang="ja-JP" sz="2800" dirty="0"/>
              </a:p>
              <a:p>
                <a:pPr marL="45720" indent="0">
                  <a:buNone/>
                </a:pPr>
                <a:r>
                  <a:rPr kumimoji="1" lang="ja-JP" altLang="en-US" sz="2800" dirty="0" smtClean="0">
                    <a:solidFill>
                      <a:srgbClr val="FF0000"/>
                    </a:solidFill>
                  </a:rPr>
                  <a:t>３</a:t>
                </a:r>
                <a:r>
                  <a:rPr kumimoji="1" lang="ja-JP" altLang="en-US" sz="2800" dirty="0" smtClean="0"/>
                  <a:t>．</a:t>
                </a:r>
                <a:r>
                  <a:rPr lang="en-US" altLang="ja-JP" sz="2800" dirty="0" smtClean="0"/>
                  <a:t>a</a:t>
                </a:r>
                <a:r>
                  <a:rPr kumimoji="1" lang="ja-JP" altLang="en-US" sz="2800" dirty="0" smtClean="0"/>
                  <a:t>≦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800" i="1">
                                <a:latin typeface="Cambria Math"/>
                              </a:rPr>
                              <m:t>数字</m:t>
                            </m:r>
                          </m:num>
                          <m:den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𝜎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²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ja-JP" altLang="en-US" sz="2800" dirty="0" smtClean="0"/>
                  <a:t>≦</a:t>
                </a:r>
                <a:r>
                  <a:rPr kumimoji="1" lang="en-US" altLang="ja-JP" sz="2800" dirty="0" smtClean="0"/>
                  <a:t>b</a:t>
                </a:r>
                <a:r>
                  <a:rPr kumimoji="1" lang="ja-JP" altLang="en-US" sz="2800" dirty="0" smtClean="0"/>
                  <a:t>という不等式をたて、これを</a:t>
                </a:r>
                <a:r>
                  <a:rPr kumimoji="1" lang="en-US" altLang="ja-JP" sz="2800" dirty="0" smtClean="0"/>
                  <a:t>σ²</a:t>
                </a:r>
                <a:r>
                  <a:rPr kumimoji="1" lang="ja-JP" altLang="en-US" sz="2800" dirty="0" smtClean="0"/>
                  <a:t>に関して解く！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39552" y="731520"/>
                <a:ext cx="7632848" cy="5865832"/>
              </a:xfrm>
              <a:blipFill rotWithShape="1">
                <a:blip r:embed="rId2"/>
                <a:stretch>
                  <a:fillRect l="-1278" t="-1663" r="-3035" b="-8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5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5" cy="857032"/>
          </a:xfrm>
        </p:spPr>
        <p:txBody>
          <a:bodyPr/>
          <a:lstStyle/>
          <a:p>
            <a:r>
              <a:rPr kumimoji="1" lang="ja-JP" altLang="en-US" dirty="0" smtClean="0"/>
              <a:t>標本分散はカイ二乗分布する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352928" cy="347472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例題</a:t>
            </a:r>
            <a:endParaRPr kumimoji="1" lang="en-US" altLang="ja-JP" sz="2800" dirty="0" smtClean="0"/>
          </a:p>
          <a:p>
            <a:pPr marL="4572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正規母集団から観測された標本が、</a:t>
            </a:r>
            <a:r>
              <a:rPr lang="en-US" altLang="ja-JP" sz="2800" dirty="0" smtClean="0"/>
              <a:t>1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5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7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9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　　</a:t>
            </a:r>
            <a:r>
              <a:rPr lang="en-US" altLang="ja-JP" sz="2800" dirty="0" smtClean="0"/>
              <a:t>13</a:t>
            </a:r>
            <a:r>
              <a:rPr lang="ja-JP" altLang="en-US" sz="2800" dirty="0" smtClean="0"/>
              <a:t>だった。</a:t>
            </a:r>
            <a:endParaRPr lang="en-US" altLang="ja-JP" sz="2800" dirty="0" smtClean="0"/>
          </a:p>
          <a:p>
            <a:pPr marL="45720" indent="0">
              <a:buNone/>
            </a:pP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このとき、統計量</a:t>
            </a:r>
            <a:r>
              <a:rPr kumimoji="1" lang="en-US" altLang="ja-JP" sz="2800" dirty="0" smtClean="0"/>
              <a:t>W</a:t>
            </a:r>
            <a:r>
              <a:rPr kumimoji="1" lang="ja-JP" altLang="en-US" sz="2800" dirty="0" smtClean="0"/>
              <a:t>を計算する。</a:t>
            </a:r>
            <a:endParaRPr kumimoji="1" lang="en-US" altLang="ja-JP" sz="2800" dirty="0" smtClean="0"/>
          </a:p>
          <a:p>
            <a:pPr marL="4572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また、それはどのような分布の中のデータとなるのか。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60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620688"/>
                <a:ext cx="8280920" cy="554461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W</a:t>
                </a:r>
                <a:r>
                  <a:rPr kumimoji="1" lang="ja-JP" altLang="en-US" sz="2800" dirty="0" smtClean="0"/>
                  <a:t>を求めるプロセス</a:t>
                </a:r>
                <a:endParaRPr kumimoji="1" lang="en-US" altLang="ja-JP" sz="2800" dirty="0" smtClean="0"/>
              </a:p>
              <a:p>
                <a:pPr marL="45720" indent="0">
                  <a:buNone/>
                </a:pPr>
                <a:r>
                  <a:rPr kumimoji="1" lang="ja-JP" altLang="en-US" sz="2800" dirty="0" smtClean="0"/>
                  <a:t>正規母集団からの</a:t>
                </a:r>
                <a:r>
                  <a:rPr kumimoji="1" lang="en-US" altLang="ja-JP" sz="2800" dirty="0" smtClean="0"/>
                  <a:t>5</a:t>
                </a:r>
                <a:r>
                  <a:rPr kumimoji="1" lang="ja-JP" altLang="en-US" sz="2800" dirty="0" smtClean="0"/>
                  <a:t>個のデータは、</a:t>
                </a:r>
                <a:r>
                  <a:rPr kumimoji="1" lang="en-US" altLang="ja-JP" sz="2800" dirty="0" smtClean="0"/>
                  <a:t>1</a:t>
                </a:r>
                <a:r>
                  <a:rPr kumimoji="1" lang="ja-JP" altLang="en-US" sz="2800" dirty="0" err="1" smtClean="0"/>
                  <a:t>．</a:t>
                </a:r>
                <a:r>
                  <a:rPr kumimoji="1" lang="en-US" altLang="ja-JP" sz="2800" dirty="0" smtClean="0"/>
                  <a:t>5</a:t>
                </a:r>
                <a:r>
                  <a:rPr kumimoji="1" lang="ja-JP" altLang="en-US" sz="2800" dirty="0" err="1" smtClean="0"/>
                  <a:t>．</a:t>
                </a:r>
                <a:r>
                  <a:rPr kumimoji="1" lang="en-US" altLang="ja-JP" sz="2800" dirty="0" smtClean="0"/>
                  <a:t>7</a:t>
                </a:r>
                <a:r>
                  <a:rPr kumimoji="1" lang="ja-JP" altLang="en-US" sz="2800" dirty="0" err="1" smtClean="0"/>
                  <a:t>．</a:t>
                </a:r>
                <a:r>
                  <a:rPr kumimoji="1" lang="en-US" altLang="ja-JP" sz="2800" dirty="0" smtClean="0"/>
                  <a:t>9</a:t>
                </a:r>
                <a:r>
                  <a:rPr kumimoji="1" lang="ja-JP" altLang="en-US" sz="2800" dirty="0" err="1" smtClean="0"/>
                  <a:t>．</a:t>
                </a:r>
                <a:r>
                  <a:rPr kumimoji="1" lang="en-US" altLang="ja-JP" sz="2800" dirty="0" smtClean="0"/>
                  <a:t>13</a:t>
                </a:r>
                <a:r>
                  <a:rPr lang="ja-JP" altLang="en-US" sz="2800" dirty="0" err="1" smtClean="0"/>
                  <a:t>。</a:t>
                </a:r>
                <a:endParaRPr lang="en-US" altLang="ja-JP" sz="2800" dirty="0" smtClean="0"/>
              </a:p>
              <a:p>
                <a:pPr marL="45720" indent="0">
                  <a:buNone/>
                </a:pPr>
                <a:r>
                  <a:rPr kumimoji="1" lang="ja-JP" altLang="en-US" sz="2800" dirty="0"/>
                  <a:t>標本</a:t>
                </a:r>
                <a:r>
                  <a:rPr kumimoji="1" lang="ja-JP" altLang="en-US" sz="2800" dirty="0" smtClean="0"/>
                  <a:t>平均</a:t>
                </a:r>
                <a:r>
                  <a:rPr kumimoji="1" lang="en-US" altLang="ja-JP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/>
                          </a:rPr>
                          <m:t>1+5+7+9+</m:t>
                        </m:r>
                        <m:r>
                          <a:rPr lang="en-US" altLang="ja-JP" sz="28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kumimoji="1" lang="en-US" altLang="ja-JP" sz="2800" dirty="0" smtClean="0"/>
                  <a:t>=7</a:t>
                </a:r>
              </a:p>
              <a:p>
                <a:pPr marL="45720" indent="0">
                  <a:buNone/>
                </a:pPr>
                <a:r>
                  <a:rPr lang="ja-JP" altLang="en-US" sz="2800" dirty="0"/>
                  <a:t>標本</a:t>
                </a:r>
                <a:r>
                  <a:rPr lang="ja-JP" altLang="en-US" sz="2800" dirty="0" smtClean="0"/>
                  <a:t>分散</a:t>
                </a:r>
                <a:endParaRPr lang="en-US" altLang="ja-JP" sz="2800" dirty="0" smtClean="0"/>
              </a:p>
              <a:p>
                <a:pPr marL="45720" indent="0">
                  <a:buNone/>
                </a:pPr>
                <a:r>
                  <a:rPr kumimoji="1" lang="en-US" altLang="ja-JP" sz="2800" dirty="0" smtClean="0"/>
                  <a:t>s²=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1-7</m:t>
                            </m:r>
                          </m:e>
                        </m:d>
                        <m:r>
                          <a:rPr kumimoji="1" lang="en-US" altLang="ja-JP" sz="2800" i="1" smtClean="0">
                            <a:latin typeface="Cambria Math"/>
                          </a:rPr>
                          <m:t>²</m:t>
                        </m:r>
                        <m:r>
                          <a:rPr kumimoji="1" lang="en-US" altLang="ja-JP" sz="28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5-7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/>
                          </a:rPr>
                          <m:t>²+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7-7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/>
                          </a:rPr>
                          <m:t>²+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9-7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/>
                          </a:rPr>
                          <m:t>²+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13-7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/>
                          </a:rPr>
                          <m:t>²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kumimoji="1" lang="en-US" altLang="ja-JP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i="1" dirty="0"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kumimoji="1" lang="en-US" altLang="ja-JP" sz="28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kumimoji="1" lang="en-US" altLang="ja-JP" sz="2800" dirty="0" smtClean="0"/>
                  <a:t>=</a:t>
                </a:r>
                <a:r>
                  <a:rPr kumimoji="1" lang="ja-JP" altLang="en-US" sz="2800" dirty="0" smtClean="0"/>
                  <a:t>１６</a:t>
                </a:r>
                <a:endParaRPr kumimoji="1" lang="en-US" altLang="ja-JP" sz="2800" dirty="0" smtClean="0"/>
              </a:p>
              <a:p>
                <a:pPr marL="45720" indent="0">
                  <a:buNone/>
                </a:pPr>
                <a:r>
                  <a:rPr lang="ja-JP" altLang="en-US" sz="2800" dirty="0" smtClean="0"/>
                  <a:t>∴</a:t>
                </a:r>
                <a:r>
                  <a:rPr lang="en-US" altLang="ja-JP" sz="2800" dirty="0" smtClean="0"/>
                  <a:t>W=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2800" i="1">
                            <a:latin typeface="Cambria Math"/>
                          </a:rPr>
                          <m:t>ns</m:t>
                        </m:r>
                        <m:r>
                          <a:rPr lang="en-US" altLang="ja-JP" sz="2800" i="1" smtClean="0">
                            <a:latin typeface="Cambria Math"/>
                          </a:rPr>
                          <m:t>²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/>
                          </a:rPr>
                          <m:t>𝜎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altLang="ja-JP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b="0" i="1" dirty="0" smtClean="0">
                            <a:latin typeface="Cambria Math"/>
                          </a:rPr>
                          <m:t>5×</m:t>
                        </m:r>
                        <m:r>
                          <a:rPr lang="en-US" altLang="ja-JP" sz="2800" i="1" dirty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altLang="ja-JP" sz="2800" b="0" i="1" dirty="0" smtClean="0">
                            <a:latin typeface="Cambria Math"/>
                          </a:rPr>
                          <m:t>𝜎</m:t>
                        </m:r>
                        <m:r>
                          <a:rPr lang="en-US" altLang="ja-JP" sz="2800" b="0" i="1" dirty="0" smtClean="0">
                            <a:latin typeface="Cambria Math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altLang="ja-JP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i="1" dirty="0"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en-US" altLang="ja-JP" sz="2800" b="0" i="1" dirty="0" smtClean="0">
                            <a:latin typeface="Cambria Math"/>
                          </a:rPr>
                          <m:t>𝜎</m:t>
                        </m:r>
                        <m:r>
                          <a:rPr lang="en-US" altLang="ja-JP" sz="2800" b="0" i="1" dirty="0" smtClean="0">
                            <a:latin typeface="Cambria Math"/>
                          </a:rPr>
                          <m:t>²</m:t>
                        </m:r>
                      </m:den>
                    </m:f>
                  </m:oMath>
                </a14:m>
                <a:r>
                  <a:rPr lang="ja-JP" altLang="en-US" sz="2800" dirty="0" smtClean="0"/>
                  <a:t>　これは自由度</a:t>
                </a:r>
                <a:r>
                  <a:rPr lang="en-US" altLang="ja-JP" sz="2800" dirty="0" smtClean="0"/>
                  <a:t>(5-1)=4</a:t>
                </a:r>
                <a:r>
                  <a:rPr lang="ja-JP" altLang="en-US" sz="2800" dirty="0" smtClean="0"/>
                  <a:t>の</a:t>
                </a:r>
                <a:endParaRPr lang="en-US" altLang="ja-JP" sz="2800" dirty="0" smtClean="0"/>
              </a:p>
              <a:p>
                <a:pPr marL="45720" indent="0">
                  <a:buNone/>
                </a:pP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　　　　　　　カイ二乗分布をする！</a:t>
                </a:r>
                <a:endParaRPr lang="en-US" altLang="ja-JP" sz="2800" dirty="0"/>
              </a:p>
              <a:p>
                <a:pPr marL="45720" indent="0">
                  <a:buNone/>
                </a:pPr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620688"/>
                <a:ext cx="8280920" cy="5544616"/>
              </a:xfrm>
              <a:blipFill rotWithShape="1">
                <a:blip r:embed="rId2"/>
                <a:stretch>
                  <a:fillRect l="-1473" t="-2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3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512511" cy="857032"/>
          </a:xfrm>
        </p:spPr>
        <p:txBody>
          <a:bodyPr/>
          <a:lstStyle/>
          <a:p>
            <a:pPr algn="l"/>
            <a:r>
              <a:rPr lang="en-US" altLang="ja-JP" dirty="0"/>
              <a:t>t</a:t>
            </a:r>
            <a:r>
              <a:rPr kumimoji="1" lang="ja-JP" altLang="en-US" dirty="0" smtClean="0"/>
              <a:t>分布の登場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052736"/>
                <a:ext cx="8136904" cy="532859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ja-JP" altLang="en-US" sz="2800" dirty="0" smtClean="0"/>
                  <a:t>統計量</a:t>
                </a:r>
                <a:r>
                  <a:rPr lang="en-US" altLang="ja-JP" sz="2800" dirty="0" smtClean="0"/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ja-JP" alt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ja-JP" altLang="en-US" sz="2800" b="0" i="1" smtClean="0">
                                <a:latin typeface="Cambria Math"/>
                              </a:rPr>
                              <m:t>𝜇</m:t>
                            </m:r>
                          </m:e>
                        </m:d>
                        <m:r>
                          <a:rPr lang="en-US" altLang="ja-JP" sz="280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ja-JP" sz="28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kumimoji="1" lang="ja-JP" altLang="en-US" sz="2800" dirty="0" smtClean="0"/>
                  <a:t>の分布を</a:t>
                </a:r>
                <a:endParaRPr kumimoji="1" lang="en-US" altLang="ja-JP" sz="2800" dirty="0" smtClean="0"/>
              </a:p>
              <a:p>
                <a:pPr marL="45720" indent="0">
                  <a:buNone/>
                </a:pPr>
                <a:r>
                  <a:rPr lang="ja-JP" altLang="en-US" sz="2800" dirty="0" smtClean="0"/>
                  <a:t>「自由度</a:t>
                </a:r>
                <a:r>
                  <a:rPr lang="en-US" altLang="ja-JP" sz="2800" dirty="0" smtClean="0"/>
                  <a:t>n―1</a:t>
                </a:r>
                <a:r>
                  <a:rPr lang="ja-JP" altLang="en-US" sz="2800" dirty="0" smtClean="0"/>
                  <a:t>の</a:t>
                </a:r>
                <a:r>
                  <a:rPr lang="en-US" altLang="ja-JP" sz="2800" dirty="0" smtClean="0"/>
                  <a:t>t</a:t>
                </a:r>
                <a:r>
                  <a:rPr lang="ja-JP" altLang="en-US" sz="2800" dirty="0" smtClean="0"/>
                  <a:t>分布」と呼ぶ！その分布は、正規分布に非常に似たものになり、ヒストグラムはこのようになる。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052736"/>
                <a:ext cx="8136904" cy="5328592"/>
              </a:xfrm>
              <a:blipFill rotWithShape="1">
                <a:blip r:embed="rId2"/>
                <a:stretch>
                  <a:fillRect l="-975" r="-10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4320480" cy="347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1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512511" cy="857032"/>
          </a:xfrm>
        </p:spPr>
        <p:txBody>
          <a:bodyPr/>
          <a:lstStyle/>
          <a:p>
            <a:pPr algn="l"/>
            <a:r>
              <a:rPr lang="en-US" altLang="ja-JP" dirty="0"/>
              <a:t>t</a:t>
            </a:r>
            <a:r>
              <a:rPr kumimoji="1" lang="ja-JP" altLang="en-US" dirty="0" smtClean="0"/>
              <a:t>分布による区間推定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9036496" cy="223224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t</a:t>
            </a:r>
            <a:r>
              <a:rPr lang="ja-JP" altLang="en-US" dirty="0" smtClean="0"/>
              <a:t>分布の</a:t>
            </a:r>
            <a:r>
              <a:rPr lang="en-US" altLang="ja-JP" dirty="0" smtClean="0"/>
              <a:t>95</a:t>
            </a:r>
            <a:r>
              <a:rPr lang="ja-JP" altLang="en-US" dirty="0" smtClean="0"/>
              <a:t>パーセント予言的中区間は、たとえば自由度が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の場合、図表より</a:t>
            </a:r>
            <a:r>
              <a:rPr lang="en-US" altLang="ja-JP" dirty="0" smtClean="0"/>
              <a:t>2.228</a:t>
            </a:r>
            <a:r>
              <a:rPr lang="ja-JP" altLang="en-US" dirty="0" smtClean="0"/>
              <a:t>を読む。</a:t>
            </a:r>
            <a:endParaRPr lang="en-US" altLang="ja-JP" dirty="0" smtClean="0"/>
          </a:p>
          <a:p>
            <a:pPr marL="45720" indent="0">
              <a:buNone/>
            </a:pPr>
            <a:r>
              <a:rPr lang="ja-JP" altLang="en-US" dirty="0" smtClean="0"/>
              <a:t>　そして</a:t>
            </a:r>
            <a:r>
              <a:rPr lang="en-US" altLang="ja-JP" dirty="0" smtClean="0"/>
              <a:t>95</a:t>
            </a:r>
            <a:r>
              <a:rPr lang="ja-JP" altLang="en-US" dirty="0" smtClean="0"/>
              <a:t>パーセント予言的中区間を、</a:t>
            </a:r>
            <a:r>
              <a:rPr lang="en-US" altLang="ja-JP" dirty="0" smtClean="0"/>
              <a:t>0</a:t>
            </a:r>
            <a:r>
              <a:rPr lang="ja-JP" altLang="en-US" dirty="0" smtClean="0"/>
              <a:t>を軸とした対称区間</a:t>
            </a:r>
            <a:endParaRPr lang="en-US" altLang="ja-JP" dirty="0" smtClean="0"/>
          </a:p>
          <a:p>
            <a:pPr marL="45720" indent="0">
              <a:buNone/>
            </a:pPr>
            <a:r>
              <a:rPr lang="en-US" altLang="ja-JP" dirty="0" smtClean="0"/>
              <a:t>-2.228</a:t>
            </a:r>
            <a:r>
              <a:rPr lang="ja-JP" altLang="en-US" dirty="0" smtClean="0"/>
              <a:t>≦</a:t>
            </a:r>
            <a:r>
              <a:rPr lang="en-US" altLang="ja-JP" dirty="0" smtClean="0"/>
              <a:t>T</a:t>
            </a:r>
            <a:r>
              <a:rPr lang="ja-JP" altLang="en-US" dirty="0" smtClean="0"/>
              <a:t>≦</a:t>
            </a:r>
            <a:r>
              <a:rPr lang="en-US" altLang="ja-JP" dirty="0" smtClean="0"/>
              <a:t>+2.228</a:t>
            </a:r>
            <a:r>
              <a:rPr lang="ja-JP" altLang="en-US" dirty="0" smtClean="0"/>
              <a:t>　と求めればよい！</a:t>
            </a:r>
            <a:endParaRPr lang="en-US" altLang="ja-JP" dirty="0" smtClean="0"/>
          </a:p>
          <a:p>
            <a:pPr marL="45720" indent="0">
              <a:buNone/>
            </a:pPr>
            <a:endParaRPr lang="en-US" altLang="ja-JP" dirty="0"/>
          </a:p>
          <a:p>
            <a:pPr marL="45720" indent="0">
              <a:buNone/>
            </a:pPr>
            <a:r>
              <a:rPr lang="ja-JP" altLang="en-US" dirty="0" smtClean="0"/>
              <a:t>すなわち「自由度</a:t>
            </a:r>
            <a:r>
              <a:rPr lang="en-US" altLang="ja-JP" dirty="0" smtClean="0"/>
              <a:t>10</a:t>
            </a:r>
            <a:r>
              <a:rPr lang="ja-JP" altLang="en-US" dirty="0" smtClean="0"/>
              <a:t>」の</a:t>
            </a:r>
            <a:r>
              <a:rPr lang="en-US" altLang="ja-JP" dirty="0" smtClean="0"/>
              <a:t>t</a:t>
            </a:r>
            <a:r>
              <a:rPr lang="ja-JP" altLang="en-US" dirty="0" smtClean="0"/>
              <a:t>分布に従うデータ</a:t>
            </a:r>
            <a:r>
              <a:rPr lang="en-US" altLang="ja-JP" dirty="0" smtClean="0"/>
              <a:t>T</a:t>
            </a:r>
            <a:r>
              <a:rPr lang="ja-JP" altLang="en-US" dirty="0" smtClean="0"/>
              <a:t>を予言するなら、</a:t>
            </a:r>
            <a:r>
              <a:rPr lang="en-US" altLang="ja-JP" dirty="0" smtClean="0"/>
              <a:t>-2.228</a:t>
            </a:r>
            <a:r>
              <a:rPr lang="ja-JP" altLang="en-US" dirty="0" smtClean="0"/>
              <a:t>≦</a:t>
            </a:r>
            <a:r>
              <a:rPr lang="en-US" altLang="ja-JP" dirty="0" smtClean="0"/>
              <a:t>T</a:t>
            </a:r>
            <a:r>
              <a:rPr lang="ja-JP" altLang="en-US" dirty="0" smtClean="0"/>
              <a:t>≦</a:t>
            </a:r>
            <a:r>
              <a:rPr lang="en-US" altLang="ja-JP" dirty="0" smtClean="0"/>
              <a:t>+2.228</a:t>
            </a:r>
            <a:r>
              <a:rPr lang="ja-JP" altLang="en-US" dirty="0" smtClean="0"/>
              <a:t>の範囲を予言すれば、「</a:t>
            </a:r>
            <a:r>
              <a:rPr lang="en-US" altLang="ja-JP" dirty="0" smtClean="0"/>
              <a:t>95</a:t>
            </a:r>
            <a:r>
              <a:rPr lang="ja-JP" altLang="en-US" dirty="0" smtClean="0"/>
              <a:t>パーセント当たる」ということ。</a:t>
            </a:r>
            <a:endParaRPr lang="en-US" altLang="ja-JP" dirty="0" smtClean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0797" y="879723"/>
            <a:ext cx="3388058" cy="819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2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68560" y="2636912"/>
            <a:ext cx="6512511" cy="1143000"/>
          </a:xfrm>
        </p:spPr>
        <p:txBody>
          <a:bodyPr/>
          <a:lstStyle/>
          <a:p>
            <a:r>
              <a:rPr kumimoji="1" lang="ja-JP" altLang="en-US" dirty="0" smtClean="0"/>
              <a:t>終わり。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24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559968" y="116632"/>
            <a:ext cx="9541992" cy="749146"/>
          </a:xfrm>
        </p:spPr>
        <p:txBody>
          <a:bodyPr/>
          <a:lstStyle/>
          <a:p>
            <a:r>
              <a:rPr kumimoji="1" lang="ja-JP" altLang="en-US" sz="4400" dirty="0" smtClean="0"/>
              <a:t>ランダム・サンプリングと母平均</a:t>
            </a:r>
            <a:endParaRPr kumimoji="1" lang="ja-JP" altLang="en-US" sz="44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42" y="3146799"/>
            <a:ext cx="4428492" cy="3711201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02" y="948830"/>
            <a:ext cx="2835898" cy="278357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778"/>
            <a:ext cx="421102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3624"/>
            <a:ext cx="403404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6625536" cy="347472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「池」の面積は、合計すると１になるように設定！（</a:t>
            </a:r>
            <a:r>
              <a:rPr lang="en-US" altLang="ja-JP" dirty="0" smtClean="0"/>
              <a:t>0.6</a:t>
            </a:r>
            <a:r>
              <a:rPr lang="ja-JP" altLang="en-US" dirty="0" smtClean="0"/>
              <a:t>＋</a:t>
            </a:r>
            <a:r>
              <a:rPr lang="en-US" altLang="ja-JP" dirty="0" smtClean="0"/>
              <a:t>0.3</a:t>
            </a:r>
            <a:r>
              <a:rPr lang="ja-JP" altLang="en-US" dirty="0" smtClean="0"/>
              <a:t>＋</a:t>
            </a:r>
            <a:r>
              <a:rPr lang="en-US" altLang="ja-JP" dirty="0" smtClean="0"/>
              <a:t>0.1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/>
              <a:t>池の広さの</a:t>
            </a:r>
            <a:r>
              <a:rPr kumimoji="1" lang="ja-JP" altLang="en-US" dirty="0" smtClean="0"/>
              <a:t>違い：母集団と</a:t>
            </a:r>
            <a:r>
              <a:rPr lang="ja-JP" altLang="en-US" dirty="0" smtClean="0"/>
              <a:t>いう壺から各データの出てきやすさの違い</a:t>
            </a:r>
            <a:endParaRPr lang="en-US" altLang="ja-JP" dirty="0" smtClean="0"/>
          </a:p>
          <a:p>
            <a:r>
              <a:rPr kumimoji="1" lang="ja-JP" altLang="en-US" dirty="0"/>
              <a:t>観測</a:t>
            </a:r>
            <a:r>
              <a:rPr kumimoji="1" lang="ja-JP" altLang="en-US" dirty="0" smtClean="0"/>
              <a:t>されるデータは①か⑤か⑨のいずれかで</a:t>
            </a:r>
            <a:r>
              <a:rPr lang="ja-JP" altLang="en-US" dirty="0" smtClean="0"/>
              <a:t>、観測の相対度数は池の広さ（面積</a:t>
            </a:r>
            <a:r>
              <a:rPr lang="en-US" altLang="ja-JP" dirty="0" smtClean="0"/>
              <a:t>0.6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0.3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0.1</a:t>
            </a:r>
            <a:r>
              <a:rPr lang="ja-JP" altLang="en-US" dirty="0" smtClean="0"/>
              <a:t>）そのもの</a:t>
            </a:r>
            <a:endParaRPr lang="en-US" altLang="ja-JP" dirty="0" smtClean="0"/>
          </a:p>
          <a:p>
            <a:pPr marL="45720" indent="0">
              <a:buNone/>
            </a:pPr>
            <a:endParaRPr kumimoji="1" lang="en-US" altLang="ja-JP" dirty="0" smtClean="0"/>
          </a:p>
          <a:p>
            <a:pPr marL="45720" indent="0">
              <a:buNone/>
            </a:pPr>
            <a:r>
              <a:rPr kumimoji="1" lang="ja-JP" altLang="en-US" dirty="0" smtClean="0"/>
              <a:t>数字①は数字⑨の６倍出やすく</a:t>
            </a:r>
            <a:r>
              <a:rPr lang="en-US" altLang="ja-JP" dirty="0" smtClean="0"/>
              <a:t>(0.6/0.1)</a:t>
            </a:r>
            <a:r>
              <a:rPr lang="ja-JP" altLang="en-US" dirty="0" err="1" smtClean="0"/>
              <a:t>、</a:t>
            </a:r>
            <a:endParaRPr lang="en-US" altLang="ja-JP" dirty="0" smtClean="0"/>
          </a:p>
          <a:p>
            <a:pPr marL="45720" indent="0">
              <a:buNone/>
            </a:pPr>
            <a:r>
              <a:rPr kumimoji="1" lang="ja-JP" altLang="en-US" dirty="0" smtClean="0"/>
              <a:t>数字⑤は数字⑨の</a:t>
            </a:r>
            <a:r>
              <a:rPr lang="ja-JP" altLang="en-US" dirty="0" smtClean="0"/>
              <a:t>３倍出やすい</a:t>
            </a:r>
            <a:r>
              <a:rPr lang="en-US" altLang="ja-JP" dirty="0" smtClean="0"/>
              <a:t>(0.3/0.1)</a:t>
            </a:r>
            <a:endParaRPr kumimoji="1"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2339752" y="2348880"/>
            <a:ext cx="504056" cy="50405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15823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064896" cy="5112568"/>
          </a:xfrm>
        </p:spPr>
        <p:txBody>
          <a:bodyPr>
            <a:normAutofit/>
          </a:bodyPr>
          <a:lstStyle/>
          <a:p>
            <a:r>
              <a:rPr kumimoji="1" lang="ja-JP" altLang="en-US" sz="3800" dirty="0" smtClean="0"/>
              <a:t>観測の相対度数が</a:t>
            </a:r>
            <a:r>
              <a:rPr kumimoji="1" lang="en-US" altLang="ja-JP" sz="3800" dirty="0" smtClean="0"/>
              <a:t>0.6</a:t>
            </a:r>
            <a:r>
              <a:rPr kumimoji="1" lang="ja-JP" altLang="en-US" sz="3800" dirty="0" smtClean="0"/>
              <a:t>と</a:t>
            </a:r>
            <a:r>
              <a:rPr kumimoji="1" lang="en-US" altLang="ja-JP" sz="3800" dirty="0" smtClean="0"/>
              <a:t>0.3</a:t>
            </a:r>
            <a:r>
              <a:rPr kumimoji="1" lang="ja-JP" altLang="en-US" sz="3800" dirty="0" smtClean="0"/>
              <a:t>と</a:t>
            </a:r>
            <a:r>
              <a:rPr kumimoji="1" lang="en-US" altLang="ja-JP" sz="3800" dirty="0" smtClean="0"/>
              <a:t>0.1</a:t>
            </a:r>
            <a:r>
              <a:rPr lang="ja-JP" altLang="en-US" sz="3800" dirty="0"/>
              <a:t>ということは</a:t>
            </a:r>
            <a:r>
              <a:rPr kumimoji="1" lang="en-US" altLang="ja-JP" sz="3800" dirty="0" smtClean="0"/>
              <a:t>…</a:t>
            </a:r>
            <a:r>
              <a:rPr kumimoji="1" lang="ja-JP" altLang="en-US" sz="3800" dirty="0" smtClean="0"/>
              <a:t>？</a:t>
            </a:r>
            <a:endParaRPr kumimoji="1" lang="en-US" altLang="ja-JP" sz="3800" dirty="0" smtClean="0"/>
          </a:p>
          <a:p>
            <a:endParaRPr kumimoji="1" lang="en-US" altLang="ja-JP" sz="3800" dirty="0" smtClean="0"/>
          </a:p>
          <a:p>
            <a:pPr marL="45720" indent="0">
              <a:buNone/>
            </a:pP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836238" cy="45365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59" y="1069616"/>
            <a:ext cx="3528393" cy="510911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8580" y="6375547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相対度数：ヒストグラムにおいて、度数全体に対する個々の階級の占める割合のこと。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6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289768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つまり、現実に観測されるデータの相対度数に壺の中の池の広さがそのまま反映される！</a:t>
            </a:r>
            <a:endParaRPr lang="en-US" altLang="ja-JP" sz="3200" dirty="0" smtClean="0"/>
          </a:p>
          <a:p>
            <a:pPr marL="45720" indent="0">
              <a:buNone/>
            </a:pPr>
            <a:endParaRPr kumimoji="1" lang="en-US" altLang="ja-JP" sz="3200" dirty="0"/>
          </a:p>
          <a:p>
            <a:pPr marL="45720" indent="0">
              <a:buNone/>
            </a:pPr>
            <a:r>
              <a:rPr lang="ja-JP" altLang="en-US" sz="3200" dirty="0" smtClean="0"/>
              <a:t>このような仮定を</a:t>
            </a:r>
            <a:endParaRPr lang="en-US" altLang="ja-JP" sz="3200" dirty="0"/>
          </a:p>
          <a:p>
            <a:pPr marL="45720" indent="0">
              <a:buNone/>
            </a:pPr>
            <a:r>
              <a:rPr kumimoji="1" lang="ja-JP" altLang="en-US" sz="3200" dirty="0" smtClean="0"/>
              <a:t>　「</a:t>
            </a:r>
            <a:r>
              <a:rPr kumimoji="1" lang="ja-JP" altLang="en-US" sz="3200" dirty="0" smtClean="0">
                <a:solidFill>
                  <a:schemeClr val="accent6"/>
                </a:solidFill>
              </a:rPr>
              <a:t>ランダム・サンプリング</a:t>
            </a:r>
            <a:r>
              <a:rPr lang="en-US" altLang="ja-JP" sz="3200" dirty="0" smtClean="0">
                <a:solidFill>
                  <a:schemeClr val="accent6"/>
                </a:solidFill>
              </a:rPr>
              <a:t>(</a:t>
            </a:r>
            <a:r>
              <a:rPr lang="ja-JP" altLang="en-US" sz="3200" dirty="0" smtClean="0">
                <a:solidFill>
                  <a:schemeClr val="accent6"/>
                </a:solidFill>
              </a:rPr>
              <a:t>無作為抽出</a:t>
            </a:r>
            <a:r>
              <a:rPr lang="en-US" altLang="ja-JP" sz="3200" dirty="0" smtClean="0">
                <a:solidFill>
                  <a:schemeClr val="accent6"/>
                </a:solidFill>
              </a:rPr>
              <a:t>)</a:t>
            </a:r>
            <a:r>
              <a:rPr lang="ja-JP" altLang="en-US" sz="3200" dirty="0" smtClean="0">
                <a:solidFill>
                  <a:schemeClr val="accent6"/>
                </a:solidFill>
              </a:rPr>
              <a:t>の仮定</a:t>
            </a:r>
            <a:r>
              <a:rPr lang="ja-JP" altLang="en-US" sz="3200" dirty="0" smtClean="0"/>
              <a:t>」</a:t>
            </a:r>
            <a:endParaRPr lang="en-US" altLang="ja-JP" sz="3200" dirty="0" smtClean="0"/>
          </a:p>
          <a:p>
            <a:pPr marL="45720" indent="0">
              <a:buNone/>
            </a:pPr>
            <a:r>
              <a:rPr kumimoji="1" lang="ja-JP" altLang="en-US" sz="3200" dirty="0"/>
              <a:t>と</a:t>
            </a:r>
            <a:r>
              <a:rPr kumimoji="1" lang="ja-JP" altLang="en-US" sz="3200" dirty="0" smtClean="0"/>
              <a:t>いう。</a:t>
            </a:r>
            <a:endParaRPr kumimoji="1" lang="ja-JP" altLang="en-US" sz="3200" dirty="0"/>
          </a:p>
        </p:txBody>
      </p:sp>
      <p:sp>
        <p:nvSpPr>
          <p:cNvPr id="4" name="下矢印 3"/>
          <p:cNvSpPr/>
          <p:nvPr/>
        </p:nvSpPr>
        <p:spPr>
          <a:xfrm>
            <a:off x="3995936" y="1988840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488832" cy="514575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この仮定を利用し</a:t>
            </a:r>
            <a:r>
              <a:rPr lang="ja-JP" altLang="en-US" sz="3600" dirty="0" smtClean="0"/>
              <a:t>て</a:t>
            </a:r>
            <a:endParaRPr lang="en-US" altLang="ja-JP" sz="3600" dirty="0" smtClean="0"/>
          </a:p>
          <a:p>
            <a:pPr marL="45720" indent="0">
              <a:buNone/>
            </a:pPr>
            <a:r>
              <a:rPr lang="ja-JP" altLang="en-US" sz="3600" dirty="0" smtClean="0"/>
              <a:t>　「</a:t>
            </a:r>
            <a:r>
              <a:rPr lang="ja-JP" altLang="en-US" sz="3600" dirty="0" smtClean="0">
                <a:solidFill>
                  <a:schemeClr val="accent6"/>
                </a:solidFill>
              </a:rPr>
              <a:t>母集団の平均値</a:t>
            </a:r>
            <a:r>
              <a:rPr lang="ja-JP" altLang="en-US" sz="3600" dirty="0" smtClean="0"/>
              <a:t>」</a:t>
            </a:r>
            <a:endParaRPr lang="en-US" altLang="ja-JP" sz="3600" dirty="0"/>
          </a:p>
          <a:p>
            <a:pPr marL="45720" indent="0">
              <a:buNone/>
            </a:pPr>
            <a:r>
              <a:rPr kumimoji="1" lang="ja-JP" altLang="en-US" sz="3600" dirty="0" smtClean="0"/>
              <a:t>というものを定義することができるようになる。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377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12511" cy="1143000"/>
          </a:xfrm>
        </p:spPr>
        <p:txBody>
          <a:bodyPr/>
          <a:lstStyle/>
          <a:p>
            <a:pPr algn="l"/>
            <a:r>
              <a:rPr kumimoji="1" lang="ja-JP" altLang="en-US" dirty="0" smtClean="0"/>
              <a:t>ここで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352928" cy="4968552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「ヒストグラムからの平均値の計算」</a:t>
            </a:r>
            <a:endParaRPr kumimoji="1" lang="en-US" altLang="ja-JP" sz="2400" dirty="0" smtClean="0"/>
          </a:p>
          <a:p>
            <a:pPr marL="4572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 smtClean="0"/>
              <a:t>平均値＝階級値</a:t>
            </a:r>
            <a:r>
              <a:rPr lang="en-US" altLang="ja-JP" sz="2400" b="1" dirty="0" smtClean="0"/>
              <a:t>×</a:t>
            </a:r>
            <a:r>
              <a:rPr lang="ja-JP" altLang="en-US" sz="2400" b="1" dirty="0" smtClean="0"/>
              <a:t>相対度数の合計</a:t>
            </a:r>
            <a:endParaRPr lang="en-US" altLang="ja-JP" sz="2400" b="1" dirty="0" smtClean="0"/>
          </a:p>
          <a:p>
            <a:pPr marL="45720" indent="0">
              <a:buNone/>
            </a:pPr>
            <a:r>
              <a:rPr lang="ja-JP" altLang="en-US" sz="2400" dirty="0"/>
              <a:t>ということ</a:t>
            </a:r>
            <a:r>
              <a:rPr lang="ja-JP" altLang="en-US" sz="2400" dirty="0" smtClean="0"/>
              <a:t>は、この母集団の平均値は、</a:t>
            </a:r>
            <a:endParaRPr lang="en-US" altLang="ja-JP" sz="2400" dirty="0" smtClean="0"/>
          </a:p>
          <a:p>
            <a:pPr marL="4572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 smtClean="0"/>
              <a:t>平均値＝</a:t>
            </a:r>
            <a:r>
              <a:rPr lang="en-US" altLang="ja-JP" sz="2400" b="1" dirty="0" smtClean="0"/>
              <a:t>1×0.6</a:t>
            </a:r>
            <a:r>
              <a:rPr lang="ja-JP" altLang="en-US" sz="2400" b="1" dirty="0" smtClean="0"/>
              <a:t>＋</a:t>
            </a:r>
            <a:r>
              <a:rPr lang="en-US" altLang="ja-JP" sz="2400" b="1" dirty="0" smtClean="0"/>
              <a:t>5×0.3</a:t>
            </a:r>
            <a:r>
              <a:rPr lang="ja-JP" altLang="en-US" sz="2400" b="1" dirty="0" smtClean="0"/>
              <a:t>＋</a:t>
            </a:r>
            <a:r>
              <a:rPr lang="en-US" altLang="ja-JP" sz="2400" b="1" dirty="0" smtClean="0"/>
              <a:t>9×0.1</a:t>
            </a:r>
            <a:r>
              <a:rPr lang="ja-JP" altLang="en-US" sz="2400" b="1" dirty="0" smtClean="0"/>
              <a:t>＝</a:t>
            </a:r>
            <a:r>
              <a:rPr lang="en-US" altLang="ja-JP" sz="2400" b="1" dirty="0" smtClean="0"/>
              <a:t>3</a:t>
            </a:r>
          </a:p>
          <a:p>
            <a:pPr marL="45720" indent="0">
              <a:buNone/>
            </a:pPr>
            <a:r>
              <a:rPr lang="ja-JP" altLang="en-US" sz="2400" dirty="0" smtClean="0"/>
              <a:t>と計算される。</a:t>
            </a:r>
            <a:endParaRPr lang="en-US" altLang="ja-JP" sz="2400" dirty="0" smtClean="0"/>
          </a:p>
          <a:p>
            <a:pPr marL="45720" indent="0">
              <a:buNone/>
            </a:pPr>
            <a:r>
              <a:rPr kumimoji="1" lang="ja-JP" altLang="en-US" sz="2400" dirty="0" smtClean="0"/>
              <a:t>この計算は、</a:t>
            </a:r>
            <a:endParaRPr kumimoji="1" lang="en-US" altLang="ja-JP" sz="2400" dirty="0" smtClean="0"/>
          </a:p>
          <a:p>
            <a:pPr marL="45720" indent="0">
              <a:buNone/>
            </a:pPr>
            <a:r>
              <a:rPr lang="en-US" altLang="ja-JP" sz="2400" b="1" dirty="0" smtClean="0"/>
              <a:t>(</a:t>
            </a:r>
            <a:r>
              <a:rPr lang="ja-JP" altLang="en-US" sz="2400" b="1" dirty="0" smtClean="0"/>
              <a:t>母集団に存在する数値</a:t>
            </a:r>
            <a:r>
              <a:rPr lang="en-US" altLang="ja-JP" sz="2400" b="1" dirty="0" smtClean="0"/>
              <a:t>)×(</a:t>
            </a:r>
            <a:r>
              <a:rPr lang="ja-JP" altLang="en-US" sz="2400" b="1" dirty="0" smtClean="0"/>
              <a:t>それが泳ぐ池の広さ</a:t>
            </a:r>
            <a:r>
              <a:rPr lang="en-US" altLang="ja-JP" sz="2400" b="1" dirty="0" smtClean="0"/>
              <a:t>)</a:t>
            </a:r>
            <a:r>
              <a:rPr lang="ja-JP" altLang="en-US" sz="2400" b="1" dirty="0" smtClean="0"/>
              <a:t>の合計</a:t>
            </a:r>
            <a:endParaRPr lang="en-US" altLang="ja-JP" sz="2400" b="1" dirty="0" smtClean="0"/>
          </a:p>
          <a:p>
            <a:pPr marL="45720" indent="0">
              <a:buNone/>
            </a:pPr>
            <a:r>
              <a:rPr kumimoji="1" lang="ja-JP" altLang="en-US" sz="2400" dirty="0"/>
              <a:t>と</a:t>
            </a:r>
            <a:r>
              <a:rPr kumimoji="1" lang="ja-JP" altLang="en-US" sz="2400" dirty="0" smtClean="0"/>
              <a:t>同じ！</a:t>
            </a:r>
            <a:endParaRPr kumimoji="1" lang="en-US" altLang="ja-JP" sz="2400" dirty="0" smtClean="0"/>
          </a:p>
          <a:p>
            <a:pPr marL="45720" indent="0">
              <a:buNone/>
            </a:pPr>
            <a:r>
              <a:rPr lang="ja-JP" altLang="en-US" sz="2400" b="1" dirty="0"/>
              <a:t>このよう</a:t>
            </a:r>
            <a:r>
              <a:rPr lang="ja-JP" altLang="en-US" sz="2400" b="1" dirty="0" smtClean="0"/>
              <a:t>な母集団の平均値のことを</a:t>
            </a:r>
            <a:endParaRPr lang="en-US" altLang="ja-JP" sz="2400" b="1" dirty="0" smtClean="0"/>
          </a:p>
          <a:p>
            <a:pPr marL="45720" indent="0">
              <a:buNone/>
            </a:pPr>
            <a:r>
              <a:rPr kumimoji="1" lang="ja-JP" altLang="en-US" sz="2400" b="1" dirty="0" smtClean="0"/>
              <a:t>「母平均</a:t>
            </a:r>
            <a:r>
              <a:rPr kumimoji="1" lang="en-US" altLang="ja-JP" sz="2400" b="1" dirty="0" smtClean="0"/>
              <a:t>(μ)</a:t>
            </a:r>
            <a:r>
              <a:rPr kumimoji="1" lang="ja-JP" altLang="en-US" sz="2400" b="1" dirty="0" smtClean="0"/>
              <a:t>」と呼ぶ。</a:t>
            </a:r>
            <a:endParaRPr kumimoji="1" lang="ja-JP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2640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2551</TotalTime>
  <Words>1335</Words>
  <Application>Microsoft Office PowerPoint</Application>
  <PresentationFormat>画面に合わせる (4:3)</PresentationFormat>
  <Paragraphs>176</Paragraphs>
  <Slides>35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スリップストリーム</vt:lpstr>
      <vt:lpstr>サブゼミー統計ー 4月26日</vt:lpstr>
      <vt:lpstr>母集団って何だっけ。</vt:lpstr>
      <vt:lpstr>PowerPoint プレゼンテーション</vt:lpstr>
      <vt:lpstr>ランダム・サンプリングと母平均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ここで…</vt:lpstr>
      <vt:lpstr>母集団のデータの 　　　　　散らばり具合を表す統計量 　　　　　ー母分散と母標準偏差</vt:lpstr>
      <vt:lpstr>「偏差」と「分散」の復習</vt:lpstr>
      <vt:lpstr>母分散と母標準偏差の計算</vt:lpstr>
      <vt:lpstr>PowerPoint プレゼンテーション</vt:lpstr>
      <vt:lpstr>標本平均</vt:lpstr>
      <vt:lpstr>EX.サイコロ投げの標本平均</vt:lpstr>
      <vt:lpstr>PowerPoint プレゼンテーション</vt:lpstr>
      <vt:lpstr>ヒストグラムを描くと…</vt:lpstr>
      <vt:lpstr>PowerPoint プレゼンテーション</vt:lpstr>
      <vt:lpstr>正規分布であることは変わらず、平均も母平均に一致したまま、広がり具合だけが1/█(√n@)凝縮されることになる！</vt:lpstr>
      <vt:lpstr>ここで…</vt:lpstr>
      <vt:lpstr>カイ二乗分布の登場 ー標本分散の求め方とカイ二乗分布</vt:lpstr>
      <vt:lpstr>PowerPoint プレゼンテーション</vt:lpstr>
      <vt:lpstr>カイ二乗分布とは何か</vt:lpstr>
      <vt:lpstr>PowerPoint プレゼンテーション</vt:lpstr>
      <vt:lpstr>PowerPoint プレゼンテーション</vt:lpstr>
      <vt:lpstr>例題</vt:lpstr>
      <vt:lpstr>PowerPoint プレゼンテーション</vt:lpstr>
      <vt:lpstr>PowerPoint プレゼンテーション</vt:lpstr>
      <vt:lpstr>一般正規母集団からのカイ二乗分布するⅤの作り方</vt:lpstr>
      <vt:lpstr>PowerPoint プレゼンテーション</vt:lpstr>
      <vt:lpstr>標本分散はカイ二乗分布する</vt:lpstr>
      <vt:lpstr>PowerPoint プレゼンテーション</vt:lpstr>
      <vt:lpstr>t分布の登場</vt:lpstr>
      <vt:lpstr>t分布による区間推定</vt:lpstr>
      <vt:lpstr>終わり。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加藤成美</dc:creator>
  <cp:lastModifiedBy>加藤成美</cp:lastModifiedBy>
  <cp:revision>73</cp:revision>
  <dcterms:created xsi:type="dcterms:W3CDTF">2013-04-20T01:45:37Z</dcterms:created>
  <dcterms:modified xsi:type="dcterms:W3CDTF">2013-04-25T16:24:20Z</dcterms:modified>
</cp:coreProperties>
</file>