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6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private:tmp:StatPlusMacResults_14.xl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private:tmp:StatPlusMacResults_14.xl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Histogram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979623127583986"/>
          <c:y val="0.139666338582677"/>
          <c:w val="0.851905761120229"/>
          <c:h val="0.761680774278215"/>
        </c:manualLayout>
      </c:layout>
      <c:barChart>
        <c:barDir val="col"/>
        <c:grouping val="clustered"/>
        <c:varyColors val="0"/>
        <c:ser>
          <c:idx val="0"/>
          <c:order val="0"/>
          <c:tx>
            <c:v>Count</c:v>
          </c:tx>
          <c:invertIfNegative val="0"/>
          <c:cat>
            <c:strRef>
              <c:f>HiddenChartData_1!$A$1:$A$8</c:f>
              <c:strCache>
                <c:ptCount val="7"/>
                <c:pt idx="0">
                  <c:v>Up To 145</c:v>
                </c:pt>
                <c:pt idx="1">
                  <c:v>145 To 150</c:v>
                </c:pt>
                <c:pt idx="2">
                  <c:v>150 To 155</c:v>
                </c:pt>
                <c:pt idx="3">
                  <c:v>155 To 160</c:v>
                </c:pt>
                <c:pt idx="4">
                  <c:v>160 To 165</c:v>
                </c:pt>
                <c:pt idx="5">
                  <c:v>165 To 170</c:v>
                </c:pt>
                <c:pt idx="6">
                  <c:v>More</c:v>
                </c:pt>
              </c:strCache>
            </c:strRef>
          </c:cat>
          <c:val>
            <c:numRef>
              <c:f>HiddenChartData_1!$B$1:$B$8</c:f>
              <c:numCache>
                <c:formatCode>General</c:formatCode>
                <c:ptCount val="8"/>
                <c:pt idx="0">
                  <c:v>1.0</c:v>
                </c:pt>
                <c:pt idx="1">
                  <c:v>6.0</c:v>
                </c:pt>
                <c:pt idx="2">
                  <c:v>19.0</c:v>
                </c:pt>
                <c:pt idx="3">
                  <c:v>30.0</c:v>
                </c:pt>
                <c:pt idx="4">
                  <c:v>18.0</c:v>
                </c:pt>
                <c:pt idx="5">
                  <c:v>6.0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4166536"/>
        <c:axId val="-2123485224"/>
      </c:barChart>
      <c:catAx>
        <c:axId val="-21241665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3485224"/>
        <c:crosses val="autoZero"/>
        <c:auto val="1"/>
        <c:lblAlgn val="ctr"/>
        <c:lblOffset val="100"/>
        <c:noMultiLvlLbl val="0"/>
      </c:catAx>
      <c:valAx>
        <c:axId val="-2123485224"/>
        <c:scaling>
          <c:orientation val="minMax"/>
          <c:max val="33.0"/>
          <c:min val="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Count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4166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ja-JP"/>
              <a:t>Histogram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344937065628042"/>
          <c:y val="0.121505151776432"/>
          <c:w val="0.851905761120229"/>
          <c:h val="0.761680774278215"/>
        </c:manualLayout>
      </c:layout>
      <c:barChart>
        <c:barDir val="col"/>
        <c:grouping val="clustered"/>
        <c:varyColors val="0"/>
        <c:ser>
          <c:idx val="0"/>
          <c:order val="0"/>
          <c:tx>
            <c:v>Count</c:v>
          </c:tx>
          <c:invertIfNegative val="0"/>
          <c:cat>
            <c:strRef>
              <c:f>HiddenChartData_1!$A$1:$A$8</c:f>
              <c:strCache>
                <c:ptCount val="7"/>
                <c:pt idx="0">
                  <c:v>Up To 145</c:v>
                </c:pt>
                <c:pt idx="1">
                  <c:v>145 To 150</c:v>
                </c:pt>
                <c:pt idx="2">
                  <c:v>150 To 155</c:v>
                </c:pt>
                <c:pt idx="3">
                  <c:v>155 To 160</c:v>
                </c:pt>
                <c:pt idx="4">
                  <c:v>160 To 165</c:v>
                </c:pt>
                <c:pt idx="5">
                  <c:v>165 To 170</c:v>
                </c:pt>
                <c:pt idx="6">
                  <c:v>More</c:v>
                </c:pt>
              </c:strCache>
            </c:strRef>
          </c:cat>
          <c:val>
            <c:numRef>
              <c:f>HiddenChartData_1!$B$1:$B$8</c:f>
              <c:numCache>
                <c:formatCode>General</c:formatCode>
                <c:ptCount val="8"/>
                <c:pt idx="0">
                  <c:v>1.0</c:v>
                </c:pt>
                <c:pt idx="1">
                  <c:v>6.0</c:v>
                </c:pt>
                <c:pt idx="2">
                  <c:v>19.0</c:v>
                </c:pt>
                <c:pt idx="3">
                  <c:v>30.0</c:v>
                </c:pt>
                <c:pt idx="4">
                  <c:v>18.0</c:v>
                </c:pt>
                <c:pt idx="5">
                  <c:v>6.0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4176440"/>
        <c:axId val="-2082975512"/>
      </c:barChart>
      <c:catAx>
        <c:axId val="-20841764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2975512"/>
        <c:crosses val="autoZero"/>
        <c:auto val="1"/>
        <c:lblAlgn val="ctr"/>
        <c:lblOffset val="100"/>
        <c:noMultiLvlLbl val="0"/>
      </c:catAx>
      <c:valAx>
        <c:axId val="-2082975512"/>
        <c:scaling>
          <c:orientation val="minMax"/>
          <c:max val="33.0"/>
          <c:min val="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ja-JP"/>
                  <a:t>Count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084176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9E254-F882-AB4F-B325-9705F799380C}" type="datetimeFigureOut">
              <a:rPr kumimoji="1" lang="ja-JP" altLang="en-US" smtClean="0"/>
              <a:t>2013/04/17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9295F-1D3D-0247-ACE5-6C776B126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190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295F-1D3D-0247-ACE5-6C776B12630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03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CED3E41-E2DE-48B7-AD25-2C05D8372D60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2013/04/17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19237-00E8-48F5-9A77-8496B8A0E541}" type="datetimeFigureOut">
              <a:rPr lang="en-US" smtClean="0"/>
              <a:t>2013/04/17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0992-D05B-4846-8E6E-CA034CB4F1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202C6-8B37-41F0-B3E4-774551D1C22F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F78D1B-BB73-41B2-8202-C6678B761557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11E46-B9AD-4605-BA48-F4BA770367EA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4492-1D66-40E5-BF5F-8AE5B76A3760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120655-FBEF-4656-A8A9-E7D9EB4F4DEC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2BA2-D035-44CD-B6C5-345CD46C68A9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2544D9-E8EB-4DFC-9BAC-8FC5CFB1A919}" type="datetime4">
              <a:rPr lang="en-US" smtClean="0"/>
              <a:pPr/>
              <a:t>2013年 4月 17日 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F894904-8048-429B-BF77-F17DA8F8287B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6441D7B3-F7C5-4013-AC5D-399DD8DB11FA}" type="datetime4">
              <a:rPr lang="en-US" smtClean="0"/>
              <a:pPr/>
              <a:t>2013年 4月 17日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hf sldNum="0" hdr="0" ftr="0" dt="0"/>
  <p:txStyles>
    <p:titleStyle>
      <a:lvl1pPr algn="l" defTabSz="914400" rtl="0" eaLnBrk="1" latinLnBrk="0" hangingPunct="1">
        <a:spcBef>
          <a:spcPts val="400"/>
        </a:spcBef>
        <a:buNone/>
        <a:defRPr kumimoji="1"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kumimoji="1"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kumimoji="1"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保田ゼミ</a:t>
            </a:r>
            <a:r>
              <a:rPr kumimoji="1" lang="en-US" altLang="ja-JP" dirty="0" smtClean="0"/>
              <a:t>4.17 </a:t>
            </a:r>
            <a:r>
              <a:rPr kumimoji="1" lang="ja-JP" altLang="en-US" dirty="0" smtClean="0"/>
              <a:t>小樽チームサブゼミ</a:t>
            </a:r>
            <a:endParaRPr kumimoji="1" lang="en-US" altLang="ja-JP" dirty="0" smtClean="0"/>
          </a:p>
          <a:p>
            <a:r>
              <a:rPr lang="ja-JP" altLang="en-US" dirty="0" smtClean="0"/>
              <a:t>担当：荒谷</a:t>
            </a:r>
            <a:endParaRPr lang="en-US" altLang="ja-JP" dirty="0" smtClean="0"/>
          </a:p>
          <a:p>
            <a:endParaRPr kumimoji="1"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完全独習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統計学入門　前編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95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度数分布表とヒストグラム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sz="3600" dirty="0" smtClean="0"/>
              <a:t>復習！</a:t>
            </a:r>
            <a:endParaRPr lang="en-US" altLang="ja-JP" sz="3600" dirty="0" smtClean="0"/>
          </a:p>
          <a:p>
            <a:endParaRPr lang="en-US" altLang="ja-JP" sz="3600" dirty="0"/>
          </a:p>
          <a:p>
            <a:endParaRPr kumimoji="1" lang="en-US" altLang="ja-JP" sz="3600" dirty="0" smtClean="0"/>
          </a:p>
          <a:p>
            <a:r>
              <a:rPr kumimoji="1" lang="ja-JP" altLang="en-US" sz="3600" dirty="0" smtClean="0"/>
              <a:t>ヒストグラムと度数分布表を作ろう！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「ツール」</a:t>
            </a:r>
            <a:r>
              <a:rPr lang="en-US" altLang="ja-JP" sz="3600" dirty="0" smtClean="0"/>
              <a:t>→</a:t>
            </a:r>
            <a:r>
              <a:rPr lang="ja-JP" altLang="en-US" sz="3600" dirty="0" smtClean="0"/>
              <a:t>「分析ツール」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6707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271854012"/>
              </p:ext>
            </p:extLst>
          </p:nvPr>
        </p:nvGraphicFramePr>
        <p:xfrm>
          <a:off x="161636" y="184727"/>
          <a:ext cx="8774546" cy="648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85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 descr="スクリーンショット 2013-04-17 11.13.41.pn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968" b="-6968"/>
          <a:stretch>
            <a:fillRect/>
          </a:stretch>
        </p:blipFill>
        <p:spPr>
          <a:xfrm>
            <a:off x="0" y="909950"/>
            <a:ext cx="8869680" cy="5095348"/>
          </a:xfrm>
        </p:spPr>
      </p:pic>
    </p:spTree>
    <p:extLst>
      <p:ext uri="{BB962C8B-B14F-4D97-AF65-F5344CB8AC3E}">
        <p14:creationId xmlns:p14="http://schemas.microsoft.com/office/powerpoint/2010/main" val="338218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8130" y="135021"/>
            <a:ext cx="8591550" cy="1066801"/>
          </a:xfrm>
        </p:spPr>
        <p:txBody>
          <a:bodyPr/>
          <a:lstStyle/>
          <a:p>
            <a:r>
              <a:rPr kumimoji="1" lang="ja-JP" altLang="en-US" dirty="0" smtClean="0"/>
              <a:t>復習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274319" y="1298448"/>
            <a:ext cx="8776101" cy="5559552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3600" dirty="0" smtClean="0"/>
              <a:t>階級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　　　値を区切った範囲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階級値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　　　　階級の真ん中の値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度数</a:t>
            </a:r>
            <a:endParaRPr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　　　　階級に入るデータの数</a:t>
            </a:r>
            <a:endParaRPr lang="en-US" altLang="ja-JP" sz="3600" dirty="0" smtClean="0"/>
          </a:p>
          <a:p>
            <a:r>
              <a:rPr kumimoji="1" lang="ja-JP" altLang="en-US" sz="3600" dirty="0" smtClean="0"/>
              <a:t>相対度数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kumimoji="1" lang="ja-JP" altLang="en-US" sz="3600" dirty="0" smtClean="0"/>
              <a:t>　　　　各階級の度数が全体に占める割合</a:t>
            </a:r>
            <a:endParaRPr kumimoji="1" lang="en-US" altLang="ja-JP" sz="3600" dirty="0" smtClean="0"/>
          </a:p>
          <a:p>
            <a:pPr marL="0" indent="0">
              <a:buNone/>
            </a:pPr>
            <a:r>
              <a:rPr lang="ja-JP" altLang="en-US" sz="3600" dirty="0" smtClean="0"/>
              <a:t>・標準偏差</a:t>
            </a:r>
            <a:endParaRPr lang="en-US" altLang="ja-JP" sz="3600" dirty="0" smtClean="0"/>
          </a:p>
          <a:p>
            <a:pPr marL="0" indent="0">
              <a:buNone/>
            </a:pPr>
            <a:r>
              <a:rPr kumimoji="1" lang="ja-JP" altLang="ja-JP" sz="3600" dirty="0"/>
              <a:t>　</a:t>
            </a:r>
            <a:r>
              <a:rPr kumimoji="1" lang="ja-JP" altLang="en-US" sz="3600" dirty="0" smtClean="0"/>
              <a:t>　　　データのばらつき具合</a:t>
            </a:r>
            <a:endParaRPr kumimoji="1" lang="en-US" altLang="ja-JP" sz="3600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2746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平均値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データすべてを足して、データ</a:t>
            </a:r>
            <a:r>
              <a:rPr lang="ja-JP" altLang="en-US" sz="2800" dirty="0" smtClean="0"/>
              <a:t>の数で割ったもの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lang="ja-JP" altLang="en-US" sz="2800" dirty="0" smtClean="0"/>
              <a:t>階級値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相対度数</a:t>
            </a:r>
            <a:endParaRPr kumimoji="1" lang="en-US" altLang="ja-JP" sz="2800" dirty="0"/>
          </a:p>
        </p:txBody>
      </p:sp>
      <p:pic>
        <p:nvPicPr>
          <p:cNvPr id="5" name="図 4" descr="スクリーンショット 2013-04-17 11.22.3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23" y="2973905"/>
            <a:ext cx="7325013" cy="363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6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2450" y="4148555"/>
            <a:ext cx="8591550" cy="1066801"/>
          </a:xfrm>
        </p:spPr>
        <p:txBody>
          <a:bodyPr/>
          <a:lstStyle/>
          <a:p>
            <a:r>
              <a:rPr kumimoji="1" lang="ja-JP" altLang="en-US" dirty="0" smtClean="0"/>
              <a:t>平均値＝やじろべえの支点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46735220"/>
              </p:ext>
            </p:extLst>
          </p:nvPr>
        </p:nvGraphicFramePr>
        <p:xfrm>
          <a:off x="1056106" y="224255"/>
          <a:ext cx="6803357" cy="3428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二等辺三角形 4"/>
          <p:cNvSpPr/>
          <p:nvPr/>
        </p:nvSpPr>
        <p:spPr>
          <a:xfrm>
            <a:off x="3074737" y="3211429"/>
            <a:ext cx="882316" cy="88231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93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アート.thmx</Template>
  <TotalTime>174</TotalTime>
  <Words>61</Words>
  <Application>Microsoft Macintosh PowerPoint</Application>
  <PresentationFormat>画面に合わせる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Soho</vt:lpstr>
      <vt:lpstr>完全独習　 統計学入門　前編</vt:lpstr>
      <vt:lpstr>度数分布表とヒストグラム</vt:lpstr>
      <vt:lpstr>PowerPoint プレゼンテーション</vt:lpstr>
      <vt:lpstr>PowerPoint プレゼンテーション</vt:lpstr>
      <vt:lpstr>復習</vt:lpstr>
      <vt:lpstr>平均値</vt:lpstr>
      <vt:lpstr>平均値＝やじろべえの支点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完全独習　 統計学入門　前編</dc:title>
  <dc:creator>沙織 荒谷</dc:creator>
  <cp:lastModifiedBy>沙織 荒谷</cp:lastModifiedBy>
  <cp:revision>5</cp:revision>
  <dcterms:created xsi:type="dcterms:W3CDTF">2013-04-17T01:49:39Z</dcterms:created>
  <dcterms:modified xsi:type="dcterms:W3CDTF">2013-04-17T04:43:57Z</dcterms:modified>
</cp:coreProperties>
</file>