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01" r:id="rId4"/>
    <p:sldId id="257" r:id="rId5"/>
    <p:sldId id="258" r:id="rId6"/>
    <p:sldId id="302" r:id="rId7"/>
    <p:sldId id="259" r:id="rId8"/>
    <p:sldId id="260" r:id="rId9"/>
    <p:sldId id="271" r:id="rId10"/>
    <p:sldId id="261" r:id="rId11"/>
    <p:sldId id="263" r:id="rId12"/>
    <p:sldId id="303" r:id="rId13"/>
    <p:sldId id="264" r:id="rId14"/>
    <p:sldId id="265" r:id="rId15"/>
    <p:sldId id="276" r:id="rId16"/>
    <p:sldId id="267" r:id="rId17"/>
    <p:sldId id="266" r:id="rId18"/>
    <p:sldId id="304" r:id="rId19"/>
    <p:sldId id="268" r:id="rId20"/>
    <p:sldId id="269" r:id="rId21"/>
    <p:sldId id="305" r:id="rId22"/>
    <p:sldId id="270" r:id="rId23"/>
    <p:sldId id="272" r:id="rId24"/>
    <p:sldId id="273" r:id="rId25"/>
    <p:sldId id="274" r:id="rId26"/>
    <p:sldId id="275" r:id="rId27"/>
    <p:sldId id="306" r:id="rId28"/>
    <p:sldId id="277" r:id="rId29"/>
    <p:sldId id="278" r:id="rId30"/>
    <p:sldId id="279" r:id="rId31"/>
    <p:sldId id="280" r:id="rId32"/>
    <p:sldId id="295" r:id="rId33"/>
    <p:sldId id="296" r:id="rId34"/>
    <p:sldId id="307" r:id="rId35"/>
    <p:sldId id="294" r:id="rId36"/>
    <p:sldId id="297" r:id="rId37"/>
    <p:sldId id="298" r:id="rId38"/>
    <p:sldId id="299" r:id="rId39"/>
    <p:sldId id="308" r:id="rId40"/>
    <p:sldId id="281" r:id="rId41"/>
    <p:sldId id="282" r:id="rId42"/>
    <p:sldId id="283" r:id="rId43"/>
    <p:sldId id="284" r:id="rId44"/>
    <p:sldId id="285" r:id="rId45"/>
    <p:sldId id="287" r:id="rId46"/>
    <p:sldId id="286" r:id="rId47"/>
    <p:sldId id="288" r:id="rId48"/>
    <p:sldId id="289" r:id="rId49"/>
    <p:sldId id="290" r:id="rId50"/>
    <p:sldId id="291" r:id="rId51"/>
    <p:sldId id="292" r:id="rId52"/>
    <p:sldId id="293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2" autoAdjust="0"/>
  </p:normalViewPr>
  <p:slideViewPr>
    <p:cSldViewPr snapToGrid="0" snapToObjects="1">
      <p:cViewPr varScale="1">
        <p:scale>
          <a:sx n="63" d="100"/>
          <a:sy n="63" d="100"/>
        </p:scale>
        <p:origin x="-4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ayasaori:Dropbox:4.17&#32113;&#35336;&#21193;&#24375;&#20250;&#36039;&#2600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2502;&#12483;&#12463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/>
              <a:t>Histogram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773090914491"/>
          <c:y val="0.0911760946405403"/>
          <c:w val="0.899226909085509"/>
          <c:h val="0.839984025534419"/>
        </c:manualLayout>
      </c:layout>
      <c:barChart>
        <c:barDir val="col"/>
        <c:grouping val="clustered"/>
        <c:varyColors val="0"/>
        <c:ser>
          <c:idx val="0"/>
          <c:order val="0"/>
          <c:tx>
            <c:v>Count</c:v>
          </c:tx>
          <c:invertIfNegative val="0"/>
          <c:cat>
            <c:strRef>
              <c:f>[StatPlusMacResults_10.xlt]HiddenChartData_1!$A$1:$A$7</c:f>
              <c:strCache>
                <c:ptCount val="6"/>
                <c:pt idx="0">
                  <c:v>Up To 599</c:v>
                </c:pt>
                <c:pt idx="1">
                  <c:v>599 To 699</c:v>
                </c:pt>
                <c:pt idx="2">
                  <c:v>699 To 799</c:v>
                </c:pt>
                <c:pt idx="3">
                  <c:v>799 To 899</c:v>
                </c:pt>
                <c:pt idx="4">
                  <c:v>899 To 999</c:v>
                </c:pt>
                <c:pt idx="5">
                  <c:v>More</c:v>
                </c:pt>
              </c:strCache>
            </c:strRef>
          </c:cat>
          <c:val>
            <c:numRef>
              <c:f>[StatPlusMacResults_10.xlt]HiddenChartData_1!$B$1:$B$7</c:f>
              <c:numCache>
                <c:formatCode>General</c:formatCode>
                <c:ptCount val="7"/>
                <c:pt idx="0">
                  <c:v>1.0</c:v>
                </c:pt>
                <c:pt idx="1">
                  <c:v>6.0</c:v>
                </c:pt>
                <c:pt idx="2">
                  <c:v>6.0</c:v>
                </c:pt>
                <c:pt idx="3">
                  <c:v>5.0</c:v>
                </c:pt>
                <c:pt idx="4">
                  <c:v>2.0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030696"/>
        <c:axId val="-2124296776"/>
      </c:barChart>
      <c:catAx>
        <c:axId val="-21240306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4296776"/>
        <c:crosses val="autoZero"/>
        <c:auto val="1"/>
        <c:lblAlgn val="ctr"/>
        <c:lblOffset val="100"/>
        <c:noMultiLvlLbl val="0"/>
      </c:catAx>
      <c:valAx>
        <c:axId val="-2124296776"/>
        <c:scaling>
          <c:orientation val="minMax"/>
          <c:max val="6.6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4030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気温と客数の関係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客数（Y）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0"/>
            <c:dispEq val="1"/>
            <c:trendlineLbl>
              <c:layout/>
              <c:numFmt formatCode="General" sourceLinked="0"/>
            </c:trendlineLbl>
          </c:trendline>
          <c:xVal>
            <c:numRef>
              <c:f>Sheet3!$B$2:$B$11</c:f>
              <c:numCache>
                <c:formatCode>General</c:formatCode>
                <c:ptCount val="10"/>
                <c:pt idx="0">
                  <c:v>29.0</c:v>
                </c:pt>
                <c:pt idx="1">
                  <c:v>30.0</c:v>
                </c:pt>
                <c:pt idx="2">
                  <c:v>29.0</c:v>
                </c:pt>
                <c:pt idx="3">
                  <c:v>32.0</c:v>
                </c:pt>
                <c:pt idx="4">
                  <c:v>33.0</c:v>
                </c:pt>
                <c:pt idx="5">
                  <c:v>27.0</c:v>
                </c:pt>
                <c:pt idx="6">
                  <c:v>28.0</c:v>
                </c:pt>
                <c:pt idx="7">
                  <c:v>32.0</c:v>
                </c:pt>
                <c:pt idx="8">
                  <c:v>34.0</c:v>
                </c:pt>
                <c:pt idx="9">
                  <c:v>32.0</c:v>
                </c:pt>
              </c:numCache>
            </c:numRef>
          </c:xVal>
          <c:yVal>
            <c:numRef>
              <c:f>Sheet3!$C$2:$C$11</c:f>
              <c:numCache>
                <c:formatCode>General</c:formatCode>
                <c:ptCount val="10"/>
                <c:pt idx="0">
                  <c:v>312.0</c:v>
                </c:pt>
                <c:pt idx="1">
                  <c:v>348.0</c:v>
                </c:pt>
                <c:pt idx="2">
                  <c:v>284.0</c:v>
                </c:pt>
                <c:pt idx="3">
                  <c:v>369.0</c:v>
                </c:pt>
                <c:pt idx="4">
                  <c:v>420.0</c:v>
                </c:pt>
                <c:pt idx="5">
                  <c:v>275.0</c:v>
                </c:pt>
                <c:pt idx="6">
                  <c:v>294.0</c:v>
                </c:pt>
                <c:pt idx="7">
                  <c:v>368.0</c:v>
                </c:pt>
                <c:pt idx="8">
                  <c:v>451.0</c:v>
                </c:pt>
                <c:pt idx="9">
                  <c:v>405.0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170856"/>
        <c:axId val="-2124211336"/>
      </c:scatterChart>
      <c:valAx>
        <c:axId val="-2124170856"/>
        <c:scaling>
          <c:orientation val="minMax"/>
          <c:min val="25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気温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4211336"/>
        <c:crosses val="autoZero"/>
        <c:crossBetween val="midCat"/>
      </c:valAx>
      <c:valAx>
        <c:axId val="-2124211336"/>
        <c:scaling>
          <c:orientation val="minMax"/>
          <c:min val="250.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客数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41708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2013年 4月 17日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2013年 4月 17日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2013年 4月 17日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2013年 4月 17日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2013年 4月 17日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2013年 4月 17日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2013年 4月 17日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2013年 4月 17日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2013年 4月 17日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2013年 4月 17日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2013年 4月 17日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2013年 4月 17日 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kumimoji="1"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マンガでわかる統計学（後半）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保田ゼミ　小樽チーム</a:t>
            </a:r>
            <a:r>
              <a:rPr lang="ja-JP" altLang="en-US" dirty="0" smtClean="0"/>
              <a:t>サブゼミ</a:t>
            </a:r>
            <a:endParaRPr lang="en-US" altLang="ja-JP" dirty="0" smtClean="0"/>
          </a:p>
          <a:p>
            <a:r>
              <a:rPr kumimoji="1" lang="en-US" altLang="ja-JP" dirty="0" smtClean="0"/>
              <a:t>2013.4.17 4</a:t>
            </a:r>
            <a:r>
              <a:rPr kumimoji="1" lang="ja-JP" altLang="en-US" dirty="0" smtClean="0"/>
              <a:t>講</a:t>
            </a:r>
            <a:endParaRPr kumimoji="1" lang="en-US" altLang="ja-JP" dirty="0" smtClean="0"/>
          </a:p>
          <a:p>
            <a:r>
              <a:rPr kumimoji="1" lang="ja-JP" altLang="en-US" dirty="0" smtClean="0"/>
              <a:t>担当：荒谷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2540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ヒストグラムのイメージはビル！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6.09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90" r="-74490"/>
          <a:stretch>
            <a:fillRect/>
          </a:stretch>
        </p:blipFill>
        <p:spPr>
          <a:xfrm>
            <a:off x="-1082711" y="1214400"/>
            <a:ext cx="11275303" cy="5416567"/>
          </a:xfrm>
        </p:spPr>
      </p:pic>
    </p:spTree>
    <p:extLst>
      <p:ext uri="{BB962C8B-B14F-4D97-AF65-F5344CB8AC3E}">
        <p14:creationId xmlns:p14="http://schemas.microsoft.com/office/powerpoint/2010/main" val="8735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Challenge time!</a:t>
            </a:r>
            <a:br>
              <a:rPr lang="en-US" altLang="ja-JP" dirty="0" smtClean="0"/>
            </a:br>
            <a:r>
              <a:rPr lang="en-US" altLang="ja-JP" dirty="0" smtClean="0"/>
              <a:t>Sheet1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699" y="1257553"/>
            <a:ext cx="7772400" cy="3733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ja-JP" altLang="en-US" sz="3200" dirty="0" smtClean="0"/>
              <a:t>ツール</a:t>
            </a:r>
            <a:r>
              <a:rPr lang="en-US" altLang="ja-JP" sz="3200" dirty="0" smtClean="0"/>
              <a:t>→</a:t>
            </a:r>
            <a:r>
              <a:rPr lang="ja-JP" altLang="en-US" sz="3200" dirty="0" smtClean="0"/>
              <a:t>分析ツール</a:t>
            </a:r>
            <a:r>
              <a:rPr lang="en-US" altLang="ja-JP" sz="3200" dirty="0" smtClean="0"/>
              <a:t>→</a:t>
            </a:r>
            <a:r>
              <a:rPr lang="ja-JP" altLang="en-US" sz="3200" dirty="0" smtClean="0"/>
              <a:t>ヒストグラム</a:t>
            </a:r>
            <a:endParaRPr lang="en-US" altLang="ja-JP" sz="3200" dirty="0" smtClean="0"/>
          </a:p>
          <a:p>
            <a:pPr marL="68580" indent="0">
              <a:buNone/>
            </a:pPr>
            <a:endParaRPr kumimoji="1" lang="ja-JP" altLang="en-US" sz="3200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21653"/>
              </p:ext>
            </p:extLst>
          </p:nvPr>
        </p:nvGraphicFramePr>
        <p:xfrm>
          <a:off x="507699" y="2156667"/>
          <a:ext cx="7273142" cy="452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61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529323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基準値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114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テストの点数を比較しよう！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生物で７３点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lang="ja-JP" altLang="en-US" sz="3200" dirty="0" smtClean="0"/>
              <a:t>英語で７３点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r>
              <a:rPr lang="ja-JP" altLang="en-US" sz="3200" dirty="0" smtClean="0"/>
              <a:t>どっちがいい点数？？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331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基準値＝点数に価値をつける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みーんな点数高い生物と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みーんな点数低い英語では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７３点の価値が違う！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endParaRPr kumimoji="1" lang="en-US" altLang="ja-JP" sz="3200" dirty="0" smtClean="0"/>
          </a:p>
          <a:p>
            <a:r>
              <a:rPr lang="ja-JP" altLang="en-US" sz="4000" dirty="0" smtClean="0"/>
              <a:t>基準値で比較！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7406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基準値のとくちょー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平均はいつも０</a:t>
            </a:r>
            <a:endParaRPr kumimoji="1" lang="en-US" altLang="ja-JP" sz="3200" dirty="0" smtClean="0"/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標準偏差はいつも１</a:t>
            </a:r>
            <a:endParaRPr lang="en-US" altLang="ja-JP" sz="3200" dirty="0" smtClean="0"/>
          </a:p>
          <a:p>
            <a:endParaRPr kumimoji="1" lang="en-US" altLang="ja-JP" sz="3200" dirty="0" smtClean="0"/>
          </a:p>
          <a:p>
            <a:r>
              <a:rPr kumimoji="1" lang="ja-JP" altLang="en-US" sz="3200" dirty="0" smtClean="0"/>
              <a:t>どんな単位でも、満点が何点でもくらべれちゃう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7111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7674" y="1430024"/>
            <a:ext cx="8283575" cy="3733800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8800" dirty="0" smtClean="0"/>
              <a:t>Challenge time!</a:t>
            </a:r>
          </a:p>
          <a:p>
            <a:r>
              <a:rPr lang="ja-JP" altLang="en-US" sz="4600" dirty="0" smtClean="0"/>
              <a:t>関数＝</a:t>
            </a:r>
            <a:r>
              <a:rPr lang="en-US" altLang="ja-JP" sz="4600" dirty="0" smtClean="0"/>
              <a:t>STANDARDIZE</a:t>
            </a:r>
          </a:p>
          <a:p>
            <a:r>
              <a:rPr lang="en-US" altLang="ja-JP" sz="4600" dirty="0" smtClean="0"/>
              <a:t>Sheet2</a:t>
            </a:r>
            <a:endParaRPr lang="en-US" altLang="ja-JP" sz="4600" dirty="0"/>
          </a:p>
          <a:p>
            <a:pPr marL="68580" indent="0">
              <a:buNone/>
            </a:pPr>
            <a:endParaRPr lang="en-US" altLang="ja-JP" sz="2400" dirty="0"/>
          </a:p>
          <a:p>
            <a:r>
              <a:rPr kumimoji="1" lang="en-US" altLang="ja-JP" sz="2400" dirty="0" smtClean="0"/>
              <a:t>Control </a:t>
            </a:r>
            <a:r>
              <a:rPr kumimoji="1" lang="ja-JP" altLang="en-US" sz="2400" dirty="0" smtClean="0"/>
              <a:t>＋</a:t>
            </a:r>
            <a:r>
              <a:rPr kumimoji="1" lang="en-US" altLang="ja-JP" sz="2400" dirty="0" smtClean="0"/>
              <a:t>D</a:t>
            </a:r>
            <a:r>
              <a:rPr kumimoji="1" lang="ja-JP" altLang="en-US" sz="2400" dirty="0" smtClean="0"/>
              <a:t>キー　をフル活用してね！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18313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799" y="2092326"/>
            <a:ext cx="8029575" cy="37338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同じ７３点でも、基準値が高い方が価値のある点数ってこと！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8481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231290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偏差値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439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偏差値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600200"/>
            <a:ext cx="8013700" cy="4114799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3200" dirty="0" smtClean="0"/>
              <a:t>みんなが直面してきた偏差値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実は</a:t>
            </a:r>
            <a:endParaRPr kumimoji="1" lang="en-US" altLang="ja-JP" sz="3200" dirty="0" smtClean="0"/>
          </a:p>
          <a:p>
            <a:pPr marL="68580" indent="0">
              <a:buNone/>
            </a:pPr>
            <a:r>
              <a:rPr lang="ja-JP" altLang="ja-JP" sz="3200" dirty="0"/>
              <a:t>　</a:t>
            </a:r>
            <a:r>
              <a:rPr lang="ja-JP" altLang="en-US" sz="3200" dirty="0" smtClean="0"/>
              <a:t>　　</a:t>
            </a:r>
            <a:r>
              <a:rPr kumimoji="1" lang="ja-JP" altLang="en-US" sz="3200" dirty="0" smtClean="0"/>
              <a:t>偏差値＝基準値</a:t>
            </a:r>
            <a:r>
              <a:rPr kumimoji="1" lang="en-US" altLang="ja-JP" sz="3200" dirty="0" smtClean="0"/>
              <a:t>×</a:t>
            </a:r>
            <a:r>
              <a:rPr kumimoji="1" lang="ja-JP" altLang="en-US" sz="3200" dirty="0" smtClean="0"/>
              <a:t>１０＋５０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５０が真ん中になるように工夫されてる</a:t>
            </a:r>
            <a:endParaRPr kumimoji="1" lang="en-US" altLang="ja-JP" sz="3200" dirty="0" smtClean="0"/>
          </a:p>
          <a:p>
            <a:pPr marL="68580" indent="0">
              <a:buNone/>
            </a:pPr>
            <a:r>
              <a:rPr lang="ja-JP" altLang="en-US" sz="3000" dirty="0" smtClean="0"/>
              <a:t>だって１００点満点だからその方がわかりや　　　　　すいもんね！</a:t>
            </a:r>
            <a:endParaRPr kumimoji="1" lang="en-US" altLang="ja-JP" sz="3000" dirty="0" smtClean="0"/>
          </a:p>
        </p:txBody>
      </p:sp>
    </p:spTree>
    <p:extLst>
      <p:ext uri="{BB962C8B-B14F-4D97-AF65-F5344CB8AC3E}">
        <p14:creationId xmlns:p14="http://schemas.microsoft.com/office/powerpoint/2010/main" val="180609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データの種類</a:t>
            </a:r>
            <a:endParaRPr kumimoji="1" lang="en-US" altLang="ja-JP" dirty="0" smtClean="0"/>
          </a:p>
          <a:p>
            <a:r>
              <a:rPr lang="ja-JP" altLang="en-US" dirty="0" smtClean="0"/>
              <a:t>ヒストグラム</a:t>
            </a:r>
            <a:endParaRPr lang="en-US" altLang="ja-JP" dirty="0" smtClean="0"/>
          </a:p>
          <a:p>
            <a:r>
              <a:rPr kumimoji="1" lang="ja-JP" altLang="en-US" dirty="0" smtClean="0"/>
              <a:t>基準値</a:t>
            </a:r>
            <a:endParaRPr kumimoji="1" lang="en-US" altLang="ja-JP" dirty="0" smtClean="0"/>
          </a:p>
          <a:p>
            <a:r>
              <a:rPr lang="ja-JP" altLang="en-US" dirty="0" smtClean="0"/>
              <a:t>偏差値</a:t>
            </a:r>
            <a:endParaRPr lang="en-US" altLang="ja-JP" dirty="0" smtClean="0"/>
          </a:p>
          <a:p>
            <a:r>
              <a:rPr lang="ja-JP" altLang="en-US" dirty="0" smtClean="0"/>
              <a:t>確率密度関数</a:t>
            </a:r>
            <a:endParaRPr lang="en-US" altLang="ja-JP" dirty="0" smtClean="0"/>
          </a:p>
          <a:p>
            <a:r>
              <a:rPr lang="ja-JP" altLang="en-US" dirty="0" smtClean="0"/>
              <a:t>標準正規分布</a:t>
            </a:r>
            <a:endParaRPr lang="en-US" altLang="ja-JP" dirty="0" smtClean="0"/>
          </a:p>
          <a:p>
            <a:r>
              <a:rPr lang="ja-JP" altLang="en-US" dirty="0" smtClean="0"/>
              <a:t>カイ二乗分布</a:t>
            </a:r>
            <a:endParaRPr lang="en-US" altLang="ja-JP" dirty="0" smtClean="0"/>
          </a:p>
          <a:p>
            <a:r>
              <a:rPr lang="ja-JP" altLang="en-US" dirty="0" smtClean="0"/>
              <a:t>二変数の関係性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54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Challenge time!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7.12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" b="1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810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2130" y="2321996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確率密度関数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665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確率密度関数のグラフ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7.14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93" r="-48393"/>
          <a:stretch>
            <a:fillRect/>
          </a:stretch>
        </p:blipFill>
        <p:spPr>
          <a:xfrm>
            <a:off x="-1679576" y="1600201"/>
            <a:ext cx="7772401" cy="3733800"/>
          </a:xfrm>
        </p:spPr>
      </p:pic>
      <p:pic>
        <p:nvPicPr>
          <p:cNvPr id="5" name="図 4" descr="スクリーンショット 2013-04-17 7.15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44" y="1616075"/>
            <a:ext cx="3804756" cy="3717926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 rot="19347372">
            <a:off x="4427359" y="5397502"/>
            <a:ext cx="1793875" cy="666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03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確密度関数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平均を中心に左右対称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r>
              <a:rPr kumimoji="1" lang="ja-JP" altLang="en-US" sz="3600" dirty="0" smtClean="0"/>
              <a:t>平均と標準偏差に影響される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9281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ばらついてるね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7.23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03" r="-14403"/>
          <a:stretch>
            <a:fillRect/>
          </a:stretch>
        </p:blipFill>
        <p:spPr>
          <a:xfrm>
            <a:off x="-897648" y="1270290"/>
            <a:ext cx="10944806" cy="5257799"/>
          </a:xfrm>
        </p:spPr>
      </p:pic>
    </p:spTree>
    <p:extLst>
      <p:ext uri="{BB962C8B-B14F-4D97-AF65-F5344CB8AC3E}">
        <p14:creationId xmlns:p14="http://schemas.microsoft.com/office/powerpoint/2010/main" val="218288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データが密集してるね！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7.24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40" r="-15840"/>
          <a:stretch>
            <a:fillRect/>
          </a:stretch>
        </p:blipFill>
        <p:spPr>
          <a:xfrm>
            <a:off x="-963625" y="1417638"/>
            <a:ext cx="10944806" cy="5257799"/>
          </a:xfrm>
        </p:spPr>
      </p:pic>
      <p:sp>
        <p:nvSpPr>
          <p:cNvPr id="5" name="円形吹き出し 4"/>
          <p:cNvSpPr/>
          <p:nvPr/>
        </p:nvSpPr>
        <p:spPr>
          <a:xfrm>
            <a:off x="4375479" y="3134144"/>
            <a:ext cx="4272011" cy="282072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本ゼミの先生のレクチャーでも、こんなの出てきたよね。収益の年ごとのばらつき具合で。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0935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でも、基準がちがうと比べにくいよね？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880" y="2029083"/>
            <a:ext cx="8458200" cy="3733800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じゃあ基準化しよう</a:t>
            </a:r>
            <a:endParaRPr kumimoji="1" lang="en-US" altLang="ja-JP" sz="4400" dirty="0" smtClean="0"/>
          </a:p>
          <a:p>
            <a:endParaRPr lang="en-US" altLang="ja-JP" sz="4400" dirty="0"/>
          </a:p>
          <a:p>
            <a:r>
              <a:rPr kumimoji="1" lang="ja-JP" altLang="en-US" sz="4400" dirty="0" smtClean="0"/>
              <a:t>つまり、基準値に直しちゃおう</a:t>
            </a:r>
            <a:r>
              <a:rPr kumimoji="1" lang="en-US" altLang="ja-JP" sz="4400" dirty="0" smtClean="0"/>
              <a:t>★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6819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3850" y="2192416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標準正規分布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383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これを標準正規分布っていいます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7.32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27" r="-11027"/>
          <a:stretch>
            <a:fillRect/>
          </a:stretch>
        </p:blipFill>
        <p:spPr>
          <a:xfrm>
            <a:off x="-386327" y="1567209"/>
            <a:ext cx="9751577" cy="4684581"/>
          </a:xfrm>
        </p:spPr>
      </p:pic>
    </p:spTree>
    <p:extLst>
      <p:ext uri="{BB962C8B-B14F-4D97-AF65-F5344CB8AC3E}">
        <p14:creationId xmlns:p14="http://schemas.microsoft.com/office/powerpoint/2010/main" val="406699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611156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だからなんだよっておもうでしょ？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684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542281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データ</a:t>
            </a:r>
            <a:r>
              <a:rPr lang="ja-JP" altLang="en-US" dirty="0" smtClean="0"/>
              <a:t>の種類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775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面積＝確率なのよ！</a:t>
            </a:r>
            <a:endParaRPr kumimoji="1" lang="ja-JP" altLang="en-US" dirty="0"/>
          </a:p>
        </p:txBody>
      </p:sp>
      <p:pic>
        <p:nvPicPr>
          <p:cNvPr id="6" name="図 5" descr="スクリーンショット 2013-04-17 7.3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2" y="1600200"/>
            <a:ext cx="8620119" cy="4552617"/>
          </a:xfrm>
          <a:prstGeom prst="rect">
            <a:avLst/>
          </a:prstGeom>
        </p:spPr>
      </p:pic>
      <p:sp>
        <p:nvSpPr>
          <p:cNvPr id="8" name="四角形吹き出し 7"/>
          <p:cNvSpPr/>
          <p:nvPr/>
        </p:nvSpPr>
        <p:spPr>
          <a:xfrm>
            <a:off x="5624539" y="841270"/>
            <a:ext cx="3179292" cy="1732026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ちなみに、全部の面積が１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半分だと０．５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525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3846" y="1313852"/>
            <a:ext cx="8089141" cy="3717271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確率のぶれ具合がとっても視覚的にわかるよね</a:t>
            </a:r>
            <a:r>
              <a:rPr kumimoji="1" lang="en-US" altLang="ja-JP" dirty="0" smtClean="0"/>
              <a:t>(^^)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973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48431"/>
            <a:ext cx="7772400" cy="846138"/>
          </a:xfrm>
        </p:spPr>
        <p:txBody>
          <a:bodyPr/>
          <a:lstStyle/>
          <a:p>
            <a:r>
              <a:rPr kumimoji="1" lang="ja-JP" altLang="en-US" dirty="0" smtClean="0"/>
              <a:t>標準正規分布表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8.29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7" r="-9027"/>
          <a:stretch>
            <a:fillRect/>
          </a:stretch>
        </p:blipFill>
        <p:spPr>
          <a:xfrm>
            <a:off x="0" y="4318000"/>
            <a:ext cx="4824702" cy="2317749"/>
          </a:xfrm>
        </p:spPr>
      </p:pic>
      <p:pic>
        <p:nvPicPr>
          <p:cNvPr id="5" name="図 4" descr="スクリーンショット 2013-04-17 8.3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994569"/>
            <a:ext cx="8699500" cy="2804066"/>
          </a:xfrm>
          <a:prstGeom prst="rect">
            <a:avLst/>
          </a:prstGeom>
        </p:spPr>
      </p:pic>
      <p:sp>
        <p:nvSpPr>
          <p:cNvPr id="6" name="線吹き出し 2 (枠付き) 5"/>
          <p:cNvSpPr/>
          <p:nvPr/>
        </p:nvSpPr>
        <p:spPr>
          <a:xfrm>
            <a:off x="5334000" y="4549920"/>
            <a:ext cx="3124200" cy="1428750"/>
          </a:xfrm>
          <a:prstGeom prst="borderCallout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この面積を求められるよ！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面積＝確率だからね</a:t>
            </a:r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116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685814"/>
            <a:ext cx="7772400" cy="3733800"/>
          </a:xfrm>
        </p:spPr>
        <p:txBody>
          <a:bodyPr/>
          <a:lstStyle/>
          <a:p>
            <a:r>
              <a:rPr kumimoji="1" lang="en-US" altLang="ja-JP" dirty="0" smtClean="0"/>
              <a:t>Z</a:t>
            </a:r>
            <a:r>
              <a:rPr kumimoji="1" lang="ja-JP" altLang="en-US" dirty="0" smtClean="0"/>
              <a:t>＝１．９６のときは</a:t>
            </a:r>
            <a:endParaRPr kumimoji="1" lang="en-US" altLang="ja-JP" dirty="0" smtClean="0"/>
          </a:p>
          <a:p>
            <a:r>
              <a:rPr lang="en-US" altLang="ja-JP" dirty="0" smtClean="0"/>
              <a:t>Z</a:t>
            </a:r>
            <a:r>
              <a:rPr lang="ja-JP" altLang="en-US" dirty="0" smtClean="0"/>
              <a:t>＝１．９　＋　０．０６　</a:t>
            </a:r>
            <a:endParaRPr lang="en-US" altLang="ja-JP" dirty="0" smtClean="0"/>
          </a:p>
          <a:p>
            <a:r>
              <a:rPr kumimoji="1" lang="ja-JP" altLang="en-US" dirty="0" smtClean="0"/>
              <a:t>１．９と０．０６が交差するところを見る！</a:t>
            </a:r>
            <a:endParaRPr kumimoji="1" lang="ja-JP" altLang="en-US" dirty="0"/>
          </a:p>
        </p:txBody>
      </p:sp>
      <p:pic>
        <p:nvPicPr>
          <p:cNvPr id="4" name="図 3" descr="スクリーンショット 2013-04-17 8.30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427"/>
            <a:ext cx="9001125" cy="2901287"/>
          </a:xfrm>
          <a:prstGeom prst="rect">
            <a:avLst/>
          </a:prstGeom>
        </p:spPr>
      </p:pic>
      <p:sp>
        <p:nvSpPr>
          <p:cNvPr id="5" name="ドーナツ 4"/>
          <p:cNvSpPr/>
          <p:nvPr/>
        </p:nvSpPr>
        <p:spPr>
          <a:xfrm>
            <a:off x="5095875" y="4841875"/>
            <a:ext cx="1587500" cy="1153464"/>
          </a:xfrm>
          <a:prstGeom prst="donut">
            <a:avLst>
              <a:gd name="adj" fmla="val 94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4905375" y="1927239"/>
            <a:ext cx="3286125" cy="249237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つまり、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４７．５％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ってこと！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3922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8346" y="2296080"/>
            <a:ext cx="7772400" cy="1143000"/>
          </a:xfrm>
        </p:spPr>
        <p:txBody>
          <a:bodyPr/>
          <a:lstStyle/>
          <a:p>
            <a:r>
              <a:rPr lang="ja-JP" altLang="en-US" dirty="0" smtClean="0"/>
              <a:t>カイ二乗分布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114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カイ二乗分布</a:t>
            </a:r>
            <a:endParaRPr kumimoji="1" lang="ja-JP" altLang="en-US" dirty="0"/>
          </a:p>
        </p:txBody>
      </p:sp>
      <p:pic>
        <p:nvPicPr>
          <p:cNvPr id="8" name="コンテンツ プレースホルダー 7" descr="スクリーンショット 2013-04-17 8.38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2" r="-13002"/>
          <a:stretch>
            <a:fillRect/>
          </a:stretch>
        </p:blipFill>
        <p:spPr>
          <a:xfrm>
            <a:off x="-379832" y="1600201"/>
            <a:ext cx="9523832" cy="4575174"/>
          </a:xfrm>
        </p:spPr>
      </p:pic>
    </p:spTree>
    <p:extLst>
      <p:ext uri="{BB962C8B-B14F-4D97-AF65-F5344CB8AC3E}">
        <p14:creationId xmlns:p14="http://schemas.microsoft.com/office/powerpoint/2010/main" val="195516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自由度は傾きのようなものと思ってね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8.38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83" r="-12683"/>
          <a:stretch>
            <a:fillRect/>
          </a:stretch>
        </p:blipFill>
        <p:spPr>
          <a:xfrm>
            <a:off x="-949325" y="1250950"/>
            <a:ext cx="10812622" cy="5194299"/>
          </a:xfrm>
        </p:spPr>
      </p:pic>
    </p:spTree>
    <p:extLst>
      <p:ext uri="{BB962C8B-B14F-4D97-AF65-F5344CB8AC3E}">
        <p14:creationId xmlns:p14="http://schemas.microsoft.com/office/powerpoint/2010/main" val="225053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どうやって使うかというと・・・</a:t>
            </a:r>
            <a:endParaRPr kumimoji="1" lang="ja-JP" altLang="en-US" dirty="0"/>
          </a:p>
        </p:txBody>
      </p:sp>
      <p:pic>
        <p:nvPicPr>
          <p:cNvPr id="10" name="コンテンツ プレースホルダー 9" descr="スクリーンショット 2013-04-17 8.41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2" r="-7792"/>
          <a:stretch>
            <a:fillRect/>
          </a:stretch>
        </p:blipFill>
        <p:spPr>
          <a:xfrm>
            <a:off x="-523876" y="1282701"/>
            <a:ext cx="10061575" cy="4833502"/>
          </a:xfrm>
        </p:spPr>
      </p:pic>
    </p:spTree>
    <p:extLst>
      <p:ext uri="{BB962C8B-B14F-4D97-AF65-F5344CB8AC3E}">
        <p14:creationId xmlns:p14="http://schemas.microsoft.com/office/powerpoint/2010/main" val="235058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すでにわかっている確率から、横軸の目盛りを推定できる！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8.42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8" r="-5758"/>
          <a:stretch>
            <a:fillRect/>
          </a:stretch>
        </p:blipFill>
        <p:spPr>
          <a:xfrm>
            <a:off x="-330201" y="2052638"/>
            <a:ext cx="9689061" cy="4654549"/>
          </a:xfrm>
        </p:spPr>
      </p:pic>
    </p:spTree>
    <p:extLst>
      <p:ext uri="{BB962C8B-B14F-4D97-AF65-F5344CB8AC3E}">
        <p14:creationId xmlns:p14="http://schemas.microsoft.com/office/powerpoint/2010/main" val="193401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088753"/>
            <a:ext cx="7772400" cy="1143000"/>
          </a:xfrm>
        </p:spPr>
        <p:txBody>
          <a:bodyPr/>
          <a:lstStyle/>
          <a:p>
            <a:r>
              <a:rPr lang="ja-JP" altLang="en-US" dirty="0" smtClean="0"/>
              <a:t>２変数の関係性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211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データの種類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335378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カテゴリーデータ</a:t>
            </a:r>
            <a:endParaRPr lang="en-US" altLang="ja-JP" sz="2400" dirty="0" smtClean="0"/>
          </a:p>
          <a:p>
            <a:pPr marL="68580" indent="0">
              <a:buNone/>
            </a:pPr>
            <a:r>
              <a:rPr lang="ja-JP" altLang="en-US" sz="2400" dirty="0" smtClean="0"/>
              <a:t>　　測れないデータ</a:t>
            </a:r>
            <a:endParaRPr lang="en-US" altLang="ja-JP" sz="2400" dirty="0" smtClean="0"/>
          </a:p>
          <a:p>
            <a:pPr marL="6858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ex.</a:t>
            </a:r>
            <a:r>
              <a:rPr lang="ja-JP" altLang="en-US" sz="2400" dirty="0" smtClean="0"/>
              <a:t>　とても好き</a:t>
            </a:r>
            <a:r>
              <a:rPr lang="en-US" altLang="ja-JP" sz="2400" dirty="0" smtClean="0"/>
              <a:t>〜</a:t>
            </a:r>
            <a:r>
              <a:rPr lang="ja-JP" altLang="en-US" sz="2400" dirty="0" smtClean="0"/>
              <a:t>まあまあすき</a:t>
            </a:r>
            <a:r>
              <a:rPr lang="en-US" altLang="ja-JP" sz="2400" dirty="0" smtClean="0"/>
              <a:t>〜</a:t>
            </a:r>
            <a:r>
              <a:rPr lang="ja-JP" altLang="en-US" sz="2400" dirty="0" smtClean="0"/>
              <a:t>きらい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　　　　目盛りが等間隔じゃない！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数量データ</a:t>
            </a:r>
            <a:endParaRPr lang="en-US" altLang="ja-JP" sz="2400" dirty="0" smtClean="0"/>
          </a:p>
          <a:p>
            <a:pPr marL="68580" indent="0">
              <a:buNone/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　測れるデータ</a:t>
            </a:r>
            <a:endParaRPr lang="en-US" altLang="ja-JP" sz="2400" dirty="0" smtClean="0"/>
          </a:p>
          <a:p>
            <a:pPr marL="68580" indent="0">
              <a:buNone/>
            </a:pPr>
            <a:r>
              <a:rPr kumimoji="1" lang="ja-JP" altLang="ja-JP" sz="2400" dirty="0"/>
              <a:t>　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ex. </a:t>
            </a:r>
            <a:r>
              <a:rPr lang="ja-JP" altLang="en-US" sz="2400" dirty="0" smtClean="0"/>
              <a:t>年齢、数などの数値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909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２変数の関連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4675" y="1203326"/>
            <a:ext cx="7772400" cy="37338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つまり、回帰分析とか！</a:t>
            </a:r>
            <a:endParaRPr kumimoji="1" lang="ja-JP" altLang="en-US" sz="4000" dirty="0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040145"/>
              </p:ext>
            </p:extLst>
          </p:nvPr>
        </p:nvGraphicFramePr>
        <p:xfrm>
          <a:off x="1031875" y="2000250"/>
          <a:ext cx="702945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42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どのくらい関連しているか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2-21 21.09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23" b="-9923"/>
          <a:stretch>
            <a:fillRect/>
          </a:stretch>
        </p:blipFill>
        <p:spPr>
          <a:xfrm>
            <a:off x="257175" y="1417638"/>
            <a:ext cx="8367224" cy="40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3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50" y="2433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でもこれってかなり適当じゃない？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統計のくせして！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363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無相関の検定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本当にその</a:t>
            </a:r>
            <a:r>
              <a:rPr lang="ja-JP" altLang="en-US" sz="2800" dirty="0" smtClean="0"/>
              <a:t>２変数が相関しているのか？</a:t>
            </a:r>
            <a:endParaRPr lang="en-US" altLang="ja-JP" sz="2800" dirty="0" smtClean="0"/>
          </a:p>
          <a:p>
            <a:endParaRPr kumimoji="1" lang="en-US" altLang="ja-JP" sz="2800" dirty="0"/>
          </a:p>
          <a:p>
            <a:r>
              <a:rPr lang="ja-JP" altLang="en-US" sz="2800" dirty="0" smtClean="0"/>
              <a:t>相関係数からしらべることができる！</a:t>
            </a:r>
            <a:endParaRPr lang="en-US" altLang="ja-JP" sz="2800" dirty="0" smtClean="0"/>
          </a:p>
          <a:p>
            <a:endParaRPr kumimoji="1" lang="en-US" altLang="ja-JP" sz="2800" dirty="0"/>
          </a:p>
          <a:p>
            <a:r>
              <a:rPr lang="ja-JP" altLang="en-US" sz="2800" dirty="0" smtClean="0"/>
              <a:t>でも直接「相関してます」はできなくて</a:t>
            </a:r>
            <a:endParaRPr lang="en-US" altLang="ja-JP" sz="2800" dirty="0" smtClean="0"/>
          </a:p>
          <a:p>
            <a:endParaRPr kumimoji="1" lang="en-US" altLang="ja-JP" dirty="0"/>
          </a:p>
          <a:p>
            <a:r>
              <a:rPr lang="ja-JP" altLang="en-US" sz="3900" dirty="0" smtClean="0"/>
              <a:t>無相関かどうかを調べる</a:t>
            </a:r>
            <a:endParaRPr kumimoji="1" lang="ja-JP" altLang="en-US" sz="3900" dirty="0"/>
          </a:p>
        </p:txBody>
      </p:sp>
    </p:spTree>
    <p:extLst>
      <p:ext uri="{BB962C8B-B14F-4D97-AF65-F5344CB8AC3E}">
        <p14:creationId xmlns:p14="http://schemas.microsoft.com/office/powerpoint/2010/main" val="227301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513013"/>
            <a:ext cx="77724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たとえば相関係数</a:t>
            </a:r>
            <a:r>
              <a:rPr kumimoji="1" lang="en-US" altLang="ja-JP" dirty="0" smtClean="0"/>
              <a:t>0.267</a:t>
            </a:r>
            <a:r>
              <a:rPr lang="ja-JP" altLang="en-US" dirty="0" smtClean="0"/>
              <a:t>のとき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016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標本が</a:t>
            </a:r>
            <a:r>
              <a:rPr kumimoji="1" lang="en-US" altLang="ja-JP" dirty="0" smtClean="0"/>
              <a:t>0.267</a:t>
            </a:r>
            <a:r>
              <a:rPr kumimoji="1" lang="ja-JP" altLang="en-US" dirty="0" smtClean="0"/>
              <a:t>ってことは母集団は・・・？</a:t>
            </a:r>
            <a:endParaRPr kumimoji="1" lang="ja-JP" altLang="en-US" dirty="0"/>
          </a:p>
        </p:txBody>
      </p:sp>
      <p:pic>
        <p:nvPicPr>
          <p:cNvPr id="5" name="図 4" descr="スクリーンショット 2013-04-17 7.5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8" y="1227138"/>
            <a:ext cx="5097962" cy="5440362"/>
          </a:xfrm>
          <a:prstGeom prst="rect">
            <a:avLst/>
          </a:prstGeom>
        </p:spPr>
      </p:pic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5302250" y="2517777"/>
            <a:ext cx="3841750" cy="4321174"/>
          </a:xfrm>
        </p:spPr>
        <p:txBody>
          <a:bodyPr/>
          <a:lstStyle/>
          <a:p>
            <a:r>
              <a:rPr kumimoji="1" lang="ja-JP" altLang="en-US" dirty="0" smtClean="0"/>
              <a:t>標本には弱い相関あり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でも、母集団はどうなの？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ほんとに知りたいのは母集団の相関だよね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97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無相関検定スタート！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まず、母集団の相関係数が０になると仮定する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（帰無仮説）</a:t>
            </a:r>
            <a:endParaRPr kumimoji="1" lang="en-US" altLang="ja-JP" sz="3200" dirty="0" smtClean="0"/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もし、これが証明できなければ（あるいは嘘だって証明できたら）、母集団の相関が０ではない＝相関があるってこと！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1398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母集団の相関が０だと仮定しているから、確率密度関数のグラフはこんな感じ</a:t>
            </a:r>
            <a:endParaRPr kumimoji="1" lang="ja-JP" altLang="en-US" dirty="0"/>
          </a:p>
        </p:txBody>
      </p:sp>
      <p:pic>
        <p:nvPicPr>
          <p:cNvPr id="7" name="コンテンツ プレースホルダー 6" descr="スクリーンショット 2013-04-17 7.59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 b="1892"/>
          <a:stretch>
            <a:fillRect/>
          </a:stretch>
        </p:blipFill>
        <p:spPr>
          <a:xfrm>
            <a:off x="177800" y="1751013"/>
            <a:ext cx="8482886" cy="4075112"/>
          </a:xfrm>
        </p:spPr>
      </p:pic>
    </p:spTree>
    <p:extLst>
      <p:ext uri="{BB962C8B-B14F-4D97-AF65-F5344CB8AC3E}">
        <p14:creationId xmlns:p14="http://schemas.microsoft.com/office/powerpoint/2010/main" val="49513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有意水準</a:t>
            </a:r>
            <a:endParaRPr kumimoji="1" lang="en-US" altLang="ja-JP" sz="3200" dirty="0" smtClean="0"/>
          </a:p>
          <a:p>
            <a:pPr marL="68580" indent="0">
              <a:buNone/>
            </a:pPr>
            <a:r>
              <a:rPr kumimoji="1" lang="ja-JP" altLang="en-US" sz="2800" dirty="0" smtClean="0"/>
              <a:t>　それがありえるか、ありえないかってこと</a:t>
            </a:r>
            <a:endParaRPr kumimoji="1" lang="en-US" altLang="ja-JP" sz="2800" dirty="0" smtClean="0"/>
          </a:p>
          <a:p>
            <a:pPr marL="68580" indent="0">
              <a:buNone/>
            </a:pPr>
            <a:r>
              <a:rPr lang="ja-JP" altLang="en-US" sz="2800" dirty="0" smtClean="0"/>
              <a:t>　大抵５％で考えられる</a:t>
            </a:r>
            <a:endParaRPr lang="en-US" altLang="ja-JP" sz="2800" dirty="0" smtClean="0"/>
          </a:p>
          <a:p>
            <a:pPr marL="68580" indent="0">
              <a:buNone/>
            </a:pPr>
            <a:endParaRPr lang="en-US" altLang="ja-JP" sz="2800" dirty="0" smtClean="0"/>
          </a:p>
          <a:p>
            <a:pPr marL="68580" indent="0">
              <a:buNone/>
            </a:pPr>
            <a:r>
              <a:rPr lang="en-US" altLang="ja-JP" sz="2800" dirty="0" smtClean="0"/>
              <a:t>Ex.</a:t>
            </a:r>
            <a:r>
              <a:rPr kumimoji="1" lang="ja-JP" altLang="en-US" sz="2800" dirty="0" smtClean="0"/>
              <a:t>１００日のなかで５日しか雨降らない</a:t>
            </a:r>
            <a:r>
              <a:rPr lang="ja-JP" altLang="en-US" sz="2800" dirty="0" smtClean="0"/>
              <a:t>地域で、　　</a:t>
            </a:r>
            <a:r>
              <a:rPr lang="ja-JP" altLang="ja-JP" sz="2800" dirty="0"/>
              <a:t>　</a:t>
            </a:r>
            <a:r>
              <a:rPr lang="ja-JP" altLang="en-US" sz="2800" dirty="0" smtClean="0"/>
              <a:t>　　今日雨が降るってのは普通に考えてありえないよなーってはなし。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026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じゃあ、相関係数０ってのはありえるのか？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8.11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4" r="-2114"/>
          <a:stretch>
            <a:fillRect/>
          </a:stretch>
        </p:blipFill>
        <p:spPr>
          <a:xfrm>
            <a:off x="-108859" y="2403495"/>
            <a:ext cx="9252859" cy="444500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90500" y="1449388"/>
            <a:ext cx="895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両端合わせて５％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計算したら相関係数</a:t>
            </a:r>
            <a:r>
              <a:rPr kumimoji="1" lang="en-US" altLang="ja-JP" sz="2800" dirty="0" smtClean="0"/>
              <a:t>0.444</a:t>
            </a:r>
            <a:r>
              <a:rPr kumimoji="1" lang="ja-JP" altLang="en-US" sz="2800" dirty="0" smtClean="0"/>
              <a:t>のところが境界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7785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クイズ！カテゴリー</a:t>
            </a:r>
            <a:r>
              <a:rPr kumimoji="1" lang="en-US" altLang="ja-JP" dirty="0" smtClean="0"/>
              <a:t>or</a:t>
            </a:r>
            <a:r>
              <a:rPr kumimoji="1" lang="ja-JP" altLang="en-US" dirty="0" smtClean="0"/>
              <a:t>数量？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3200" dirty="0" smtClean="0"/>
              <a:t>気温　　　　　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出身県　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柔道の段位　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体重　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「株式市場と</a:t>
            </a:r>
            <a:r>
              <a:rPr kumimoji="1" lang="en-US" altLang="ja-JP" sz="3200" dirty="0" smtClean="0"/>
              <a:t>M&amp;A</a:t>
            </a:r>
            <a:r>
              <a:rPr kumimoji="1" lang="ja-JP" altLang="en-US" sz="3200" dirty="0" smtClean="0"/>
              <a:t>」の発行部数</a:t>
            </a:r>
            <a:endParaRPr kumimoji="1" lang="en-US" altLang="ja-JP" sz="3200" dirty="0" smtClean="0"/>
          </a:p>
          <a:p>
            <a:pPr marL="68580" indent="0">
              <a:buNone/>
            </a:pPr>
            <a:r>
              <a:rPr lang="ja-JP" altLang="ja-JP" sz="3200" dirty="0"/>
              <a:t>　</a:t>
            </a:r>
            <a:r>
              <a:rPr lang="ja-JP" altLang="en-US" sz="3200" dirty="0" smtClean="0">
                <a:solidFill>
                  <a:srgbClr val="FF0000"/>
                </a:solidFill>
              </a:rPr>
              <a:t>数量データ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r>
              <a:rPr lang="ja-JP" altLang="en-US" sz="3200" dirty="0" smtClean="0"/>
              <a:t>天気　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2399" y="1540523"/>
            <a:ext cx="46395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数量データ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40413" y="2100148"/>
            <a:ext cx="3746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カテゴリーデータ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18788" y="2628138"/>
            <a:ext cx="44635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カテゴリーデータ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0638" y="3156282"/>
            <a:ext cx="24769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数量データ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52399" y="4749225"/>
            <a:ext cx="41114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カテゴリーデータ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3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５％以下だと「ありえない！」判定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５％以上だと「あり得る」判定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2982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じゃあ</a:t>
            </a:r>
            <a:r>
              <a:rPr kumimoji="1" lang="en-US" altLang="ja-JP" dirty="0" smtClean="0"/>
              <a:t>0.267</a:t>
            </a:r>
            <a:r>
              <a:rPr kumimoji="1" lang="ja-JP" altLang="en-US" dirty="0" smtClean="0"/>
              <a:t>は？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8.11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4" r="-2114"/>
          <a:stretch>
            <a:fillRect/>
          </a:stretch>
        </p:blipFill>
        <p:spPr>
          <a:xfrm>
            <a:off x="181949" y="2314575"/>
            <a:ext cx="8962051" cy="4305299"/>
          </a:xfrm>
        </p:spPr>
      </p:pic>
      <p:cxnSp>
        <p:nvCxnSpPr>
          <p:cNvPr id="6" name="直線矢印コネクタ 5"/>
          <p:cNvCxnSpPr/>
          <p:nvPr/>
        </p:nvCxnSpPr>
        <p:spPr>
          <a:xfrm flipH="1">
            <a:off x="1635125" y="5286375"/>
            <a:ext cx="1889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4206875" y="4492625"/>
            <a:ext cx="0" cy="11906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1635125" y="4492625"/>
            <a:ext cx="25717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85800" y="1417638"/>
            <a:ext cx="7981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</a:rPr>
              <a:t>５％のときより大きいから、「ありえる判定」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1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つまり、無相関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2425" y="1758951"/>
            <a:ext cx="8331200" cy="373380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「相関係数が０」がありえるから、意味のある相関とは言えない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r>
              <a:rPr kumimoji="1" lang="ja-JP" altLang="en-US" sz="3600" dirty="0" smtClean="0"/>
              <a:t>「母集団が相関０」がありえるからね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9185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66900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オワリ！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とばしてる項目もあります。</a:t>
            </a:r>
            <a:endParaRPr kumimoji="1" lang="en-US" altLang="ja-JP" dirty="0" smtClean="0"/>
          </a:p>
          <a:p>
            <a:r>
              <a:rPr lang="ja-JP" altLang="en-US" dirty="0" smtClean="0"/>
              <a:t>でも流し読みなら１時間で読めちゃうから、ぜひ読んでね！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357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2131" y="2438617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ヒストグラム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186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2128" y="243738"/>
            <a:ext cx="7772400" cy="782599"/>
          </a:xfrm>
        </p:spPr>
        <p:txBody>
          <a:bodyPr/>
          <a:lstStyle/>
          <a:p>
            <a:r>
              <a:rPr lang="ja-JP" altLang="en-US" dirty="0" smtClean="0"/>
              <a:t>ラーメン屋のラーメンっていくら？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6.00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790" r="-180790"/>
          <a:stretch>
            <a:fillRect/>
          </a:stretch>
        </p:blipFill>
        <p:spPr>
          <a:xfrm>
            <a:off x="-3758698" y="1026337"/>
            <a:ext cx="12251047" cy="5741836"/>
          </a:xfrm>
        </p:spPr>
      </p:pic>
      <p:sp>
        <p:nvSpPr>
          <p:cNvPr id="6" name="円形吹き出し 5"/>
          <p:cNvSpPr/>
          <p:nvPr/>
        </p:nvSpPr>
        <p:spPr>
          <a:xfrm>
            <a:off x="4031046" y="1854982"/>
            <a:ext cx="4695229" cy="2607001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うーん、目がしばしばしちゃうね！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3436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ヒストグラムが便利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6.07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92" r="-21592"/>
          <a:stretch>
            <a:fillRect/>
          </a:stretch>
        </p:blipFill>
        <p:spPr>
          <a:xfrm>
            <a:off x="-723650" y="1417638"/>
            <a:ext cx="10232855" cy="491578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270384" y="2385392"/>
            <a:ext cx="267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度数＝個数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3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相対度数は全体の中の何％占めているかってこと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3-04-17 7.20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49" r="-17849"/>
          <a:stretch>
            <a:fillRect/>
          </a:stretch>
        </p:blipFill>
        <p:spPr>
          <a:xfrm>
            <a:off x="-520701" y="1600201"/>
            <a:ext cx="10250841" cy="4924424"/>
          </a:xfrm>
        </p:spPr>
      </p:pic>
    </p:spTree>
    <p:extLst>
      <p:ext uri="{BB962C8B-B14F-4D97-AF65-F5344CB8AC3E}">
        <p14:creationId xmlns:p14="http://schemas.microsoft.com/office/powerpoint/2010/main" val="236884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アーバン ポップ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アーバン ポップ.thmx</Template>
  <TotalTime>479</TotalTime>
  <Words>665</Words>
  <Application>Microsoft Macintosh PowerPoint</Application>
  <PresentationFormat>画面に合わせる (4:3)</PresentationFormat>
  <Paragraphs>165</Paragraphs>
  <Slides>53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54" baseType="lpstr">
      <vt:lpstr>アーバン ポップ</vt:lpstr>
      <vt:lpstr>マンガでわかる統計学（後半）</vt:lpstr>
      <vt:lpstr>目次</vt:lpstr>
      <vt:lpstr>データの種類</vt:lpstr>
      <vt:lpstr>データの種類</vt:lpstr>
      <vt:lpstr>クイズ！カテゴリーor数量？</vt:lpstr>
      <vt:lpstr>ヒストグラム</vt:lpstr>
      <vt:lpstr>ラーメン屋のラーメンっていくら？</vt:lpstr>
      <vt:lpstr>ヒストグラムが便利</vt:lpstr>
      <vt:lpstr>相対度数は全体の中の何％占めているかってこと </vt:lpstr>
      <vt:lpstr>ヒストグラムのイメージはビル！</vt:lpstr>
      <vt:lpstr>Challenge time! Sheet1</vt:lpstr>
      <vt:lpstr>基準値</vt:lpstr>
      <vt:lpstr>テストの点数を比較しよう！</vt:lpstr>
      <vt:lpstr>基準値＝点数に価値をつける</vt:lpstr>
      <vt:lpstr>基準値のとくちょー</vt:lpstr>
      <vt:lpstr>PowerPoint プレゼンテーション</vt:lpstr>
      <vt:lpstr>PowerPoint プレゼンテーション</vt:lpstr>
      <vt:lpstr>偏差値</vt:lpstr>
      <vt:lpstr>偏差値</vt:lpstr>
      <vt:lpstr>Challenge time!</vt:lpstr>
      <vt:lpstr>確率密度関数</vt:lpstr>
      <vt:lpstr>確率密度関数のグラフ</vt:lpstr>
      <vt:lpstr>確密度関数</vt:lpstr>
      <vt:lpstr>ばらついてるね</vt:lpstr>
      <vt:lpstr>データが密集してるね！</vt:lpstr>
      <vt:lpstr>でも、基準がちがうと比べにくいよね？</vt:lpstr>
      <vt:lpstr>標準正規分布</vt:lpstr>
      <vt:lpstr>これを標準正規分布っていいます</vt:lpstr>
      <vt:lpstr>だからなんだよっておもうでしょ？</vt:lpstr>
      <vt:lpstr>面積＝確率なのよ！</vt:lpstr>
      <vt:lpstr>確率のぶれ具合がとっても視覚的にわかるよね(^^)</vt:lpstr>
      <vt:lpstr>標準正規分布表</vt:lpstr>
      <vt:lpstr>PowerPoint プレゼンテーション</vt:lpstr>
      <vt:lpstr>カイ二乗分布</vt:lpstr>
      <vt:lpstr>カイ二乗分布</vt:lpstr>
      <vt:lpstr>自由度は傾きのようなものと思ってね</vt:lpstr>
      <vt:lpstr>どうやって使うかというと・・・</vt:lpstr>
      <vt:lpstr>すでにわかっている確率から、横軸の目盛りを推定できる！</vt:lpstr>
      <vt:lpstr>２変数の関係性</vt:lpstr>
      <vt:lpstr>２変数の関連</vt:lpstr>
      <vt:lpstr>どのくらい関連しているか</vt:lpstr>
      <vt:lpstr>でもこれってかなり適当じゃない？ 統計のくせして！</vt:lpstr>
      <vt:lpstr>無相関の検定</vt:lpstr>
      <vt:lpstr>たとえば相関係数0.267のとき</vt:lpstr>
      <vt:lpstr>標本が0.267ってことは母集団は・・・？</vt:lpstr>
      <vt:lpstr>無相関検定スタート！</vt:lpstr>
      <vt:lpstr>母集団の相関が０だと仮定しているから、確率密度関数のグラフはこんな感じ</vt:lpstr>
      <vt:lpstr>PowerPoint プレゼンテーション</vt:lpstr>
      <vt:lpstr>じゃあ、相関係数０ってのはありえるのか？</vt:lpstr>
      <vt:lpstr>PowerPoint プレゼンテーション</vt:lpstr>
      <vt:lpstr>じゃあ0.267は？</vt:lpstr>
      <vt:lpstr>つまり、無相関</vt:lpstr>
      <vt:lpstr>オワリ！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マンガでわかる統計学（後半）</dc:title>
  <dc:creator>沙織 荒谷</dc:creator>
  <cp:lastModifiedBy>沙織 荒谷</cp:lastModifiedBy>
  <cp:revision>22</cp:revision>
  <dcterms:created xsi:type="dcterms:W3CDTF">2013-04-16T20:35:56Z</dcterms:created>
  <dcterms:modified xsi:type="dcterms:W3CDTF">2013-04-17T04:35:53Z</dcterms:modified>
</cp:coreProperties>
</file>