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600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3D9CE8-CBF4-4554-99DA-FF5A1114913F}" type="datetimeFigureOut">
              <a:rPr kumimoji="1" lang="ja-JP" altLang="en-US" smtClean="0"/>
              <a:t>2013/4/11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2CB35E-B425-410C-91C8-24A3880A8A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2421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CB35E-B425-410C-91C8-24A3880A8A3B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186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0C4A562-2C5D-42FD-98A4-0BC8412C91A9}" type="datetimeFigureOut">
              <a:rPr kumimoji="1" lang="ja-JP" altLang="en-US" smtClean="0"/>
              <a:t>2013/4/11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正方形/長方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コネクタ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コネクタ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正方形/長方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円/楕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円/楕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円/楕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FC0BF99-20B5-47F2-A33E-ABB00B6E4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A562-2C5D-42FD-98A4-0BC8412C91A9}" type="datetimeFigureOut">
              <a:rPr kumimoji="1" lang="ja-JP" altLang="en-US" smtClean="0"/>
              <a:t>2013/4/11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0BF99-20B5-47F2-A33E-ABB00B6E4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A562-2C5D-42FD-98A4-0BC8412C91A9}" type="datetimeFigureOut">
              <a:rPr kumimoji="1" lang="ja-JP" altLang="en-US" smtClean="0"/>
              <a:t>2013/4/11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0BF99-20B5-47F2-A33E-ABB00B6E4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0C4A562-2C5D-42FD-98A4-0BC8412C91A9}" type="datetimeFigureOut">
              <a:rPr kumimoji="1" lang="ja-JP" altLang="en-US" smtClean="0"/>
              <a:t>2013/4/11</a:t>
            </a:fld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FC0BF99-20B5-47F2-A33E-ABB00B6E4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0C4A562-2C5D-42FD-98A4-0BC8412C91A9}" type="datetimeFigureOut">
              <a:rPr kumimoji="1" lang="ja-JP" altLang="en-US" smtClean="0"/>
              <a:t>2013/4/11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コネクタ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コネクタ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正方形/長方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円/楕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円/楕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円/楕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コネクタ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FC0BF99-20B5-47F2-A33E-ABB00B6E4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A562-2C5D-42FD-98A4-0BC8412C91A9}" type="datetimeFigureOut">
              <a:rPr kumimoji="1" lang="ja-JP" altLang="en-US" smtClean="0"/>
              <a:t>2013/4/11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0BF99-20B5-47F2-A33E-ABB00B6E4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A562-2C5D-42FD-98A4-0BC8412C91A9}" type="datetimeFigureOut">
              <a:rPr kumimoji="1" lang="ja-JP" altLang="en-US" smtClean="0"/>
              <a:t>2013/4/11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0BF99-20B5-47F2-A33E-ABB00B6E4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2" name="テキスト プレースホル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0C4A562-2C5D-42FD-98A4-0BC8412C91A9}" type="datetimeFigureOut">
              <a:rPr kumimoji="1" lang="ja-JP" altLang="en-US" smtClean="0"/>
              <a:t>2013/4/11</a:t>
            </a:fld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FC0BF99-20B5-47F2-A33E-ABB00B6E4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4A562-2C5D-42FD-98A4-0BC8412C91A9}" type="datetimeFigureOut">
              <a:rPr kumimoji="1" lang="ja-JP" altLang="en-US" smtClean="0"/>
              <a:t>2013/4/11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0BF99-20B5-47F2-A33E-ABB00B6E4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円/楕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コンテンツ プレースホル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0C4A562-2C5D-42FD-98A4-0BC8412C91A9}" type="datetimeFigureOut">
              <a:rPr kumimoji="1" lang="ja-JP" altLang="en-US" smtClean="0"/>
              <a:t>2013/4/11</a:t>
            </a:fld>
            <a:endParaRPr kumimoji="1" lang="ja-JP" altLang="en-US"/>
          </a:p>
        </p:txBody>
      </p:sp>
      <p:sp>
        <p:nvSpPr>
          <p:cNvPr id="22" name="スライド番号プレースホル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FC0BF99-20B5-47F2-A33E-ABB00B6E4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フッター プレースホル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円/楕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コネクタ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付プレースホル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0C4A562-2C5D-42FD-98A4-0BC8412C91A9}" type="datetimeFigureOut">
              <a:rPr kumimoji="1" lang="ja-JP" altLang="en-US" smtClean="0"/>
              <a:t>2013/4/11</a:t>
            </a:fld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FC0BF99-20B5-47F2-A33E-ABB00B6E4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0C4A562-2C5D-42FD-98A4-0BC8412C91A9}" type="datetimeFigureOut">
              <a:rPr kumimoji="1" lang="ja-JP" altLang="en-US" smtClean="0"/>
              <a:t>2013/4/11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円/楕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FC0BF99-20B5-47F2-A33E-ABB00B6E4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1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67744" y="1844824"/>
            <a:ext cx="6172200" cy="1080120"/>
          </a:xfrm>
        </p:spPr>
        <p:txBody>
          <a:bodyPr>
            <a:noAutofit/>
          </a:bodyPr>
          <a:lstStyle/>
          <a:p>
            <a:pPr algn="r"/>
            <a:r>
              <a:rPr kumimoji="1" lang="ja-JP" altLang="en-US" sz="6600" dirty="0" smtClean="0">
                <a:latin typeface="ＤＦ特太ゴシック体" pitchFamily="49" charset="-128"/>
                <a:ea typeface="ＤＦ特太ゴシック体" pitchFamily="49" charset="-128"/>
              </a:rPr>
              <a:t>サブゼミ　統計</a:t>
            </a:r>
            <a:r>
              <a:rPr kumimoji="1" lang="en-US" altLang="ja-JP" sz="6600" dirty="0" smtClean="0">
                <a:latin typeface="ＤＦ特太ゴシック体" pitchFamily="49" charset="-128"/>
                <a:ea typeface="ＤＦ特太ゴシック体" pitchFamily="49" charset="-128"/>
              </a:rPr>
              <a:t/>
            </a:r>
            <a:br>
              <a:rPr kumimoji="1" lang="en-US" altLang="ja-JP" sz="6600" dirty="0" smtClean="0">
                <a:latin typeface="ＤＦ特太ゴシック体" pitchFamily="49" charset="-128"/>
                <a:ea typeface="ＤＦ特太ゴシック体" pitchFamily="49" charset="-128"/>
              </a:rPr>
            </a:br>
            <a:endParaRPr kumimoji="1" lang="ja-JP" altLang="en-US" sz="6600" dirty="0">
              <a:latin typeface="ＤＦ特太ゴシック体" pitchFamily="49" charset="-128"/>
              <a:ea typeface="ＤＦ特太ゴシック体" pitchFamily="49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91680" y="2924944"/>
            <a:ext cx="7236296" cy="1371600"/>
          </a:xfrm>
        </p:spPr>
        <p:txBody>
          <a:bodyPr>
            <a:noAutofit/>
          </a:bodyPr>
          <a:lstStyle/>
          <a:p>
            <a:pPr algn="ctr"/>
            <a:r>
              <a:rPr lang="ja-JP" altLang="en-US" sz="3200" dirty="0" smtClean="0">
                <a:latin typeface="ＤＦ特太ゴシック体" pitchFamily="49" charset="-128"/>
                <a:ea typeface="ＤＦ特太ゴシック体" pitchFamily="49" charset="-128"/>
              </a:rPr>
              <a:t>～</a:t>
            </a:r>
            <a:r>
              <a:rPr kumimoji="1" lang="ja-JP" altLang="en-US" sz="3200" dirty="0" smtClean="0">
                <a:latin typeface="ＤＦ特太ゴシック体" pitchFamily="49" charset="-128"/>
                <a:ea typeface="ＤＦ特太ゴシック体" pitchFamily="49" charset="-128"/>
              </a:rPr>
              <a:t>第１回～</a:t>
            </a:r>
          </a:p>
          <a:p>
            <a:pPr algn="ctr"/>
            <a:r>
              <a:rPr lang="ja-JP" altLang="en-US" sz="3200" dirty="0" smtClean="0">
                <a:latin typeface="ＤＦ特太ゴシック体" pitchFamily="49" charset="-128"/>
                <a:ea typeface="ＤＦ特太ゴシック体" pitchFamily="49" charset="-128"/>
              </a:rPr>
              <a:t>データを雰囲気でつかめるようになる</a:t>
            </a:r>
            <a:endParaRPr kumimoji="1" lang="ja-JP" altLang="en-US" sz="3200" dirty="0">
              <a:latin typeface="ＤＦ特太ゴシック体" pitchFamily="49" charset="-128"/>
              <a:ea typeface="ＤＦ特太ゴシック体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419872" y="5230941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dirty="0" smtClean="0">
                <a:latin typeface="ＤＦ特太ゴシック体" pitchFamily="49" charset="-128"/>
                <a:ea typeface="ＤＦ特太ゴシック体" pitchFamily="49" charset="-128"/>
              </a:rPr>
              <a:t>2013/4/13(</a:t>
            </a:r>
            <a:r>
              <a:rPr kumimoji="1" lang="ja-JP" altLang="en-US" dirty="0" smtClean="0">
                <a:latin typeface="ＤＦ特太ゴシック体" pitchFamily="49" charset="-128"/>
                <a:ea typeface="ＤＦ特太ゴシック体" pitchFamily="49" charset="-128"/>
              </a:rPr>
              <a:t>土</a:t>
            </a:r>
            <a:r>
              <a:rPr kumimoji="1" lang="en-US" altLang="ja-JP" dirty="0" smtClean="0">
                <a:latin typeface="ＤＦ特太ゴシック体" pitchFamily="49" charset="-128"/>
                <a:ea typeface="ＤＦ特太ゴシック体" pitchFamily="49" charset="-128"/>
              </a:rPr>
              <a:t>)</a:t>
            </a:r>
            <a:r>
              <a:rPr kumimoji="1" lang="ja-JP" altLang="en-US" dirty="0" smtClean="0">
                <a:latin typeface="ＤＦ特太ゴシック体" pitchFamily="49" charset="-128"/>
                <a:ea typeface="ＤＦ特太ゴシック体" pitchFamily="49" charset="-128"/>
              </a:rPr>
              <a:t>＠</a:t>
            </a:r>
            <a:r>
              <a:rPr kumimoji="1" lang="en-US" altLang="ja-JP" dirty="0" smtClean="0">
                <a:latin typeface="ＤＦ特太ゴシック体" pitchFamily="49" charset="-128"/>
                <a:ea typeface="ＤＦ特太ゴシック体" pitchFamily="49" charset="-128"/>
              </a:rPr>
              <a:t>272</a:t>
            </a:r>
          </a:p>
          <a:p>
            <a:pPr algn="r"/>
            <a:r>
              <a:rPr kumimoji="1" lang="ja-JP" altLang="en-US" dirty="0" smtClean="0">
                <a:latin typeface="ＤＦ特太ゴシック体" pitchFamily="49" charset="-128"/>
                <a:ea typeface="ＤＦ特太ゴシック体" pitchFamily="49" charset="-128"/>
              </a:rPr>
              <a:t>横濱大成</a:t>
            </a:r>
            <a:endParaRPr kumimoji="1" lang="ja-JP" altLang="en-US" dirty="0">
              <a:latin typeface="ＤＦ特太ゴシック体" pitchFamily="49" charset="-128"/>
              <a:ea typeface="ＤＦ特太ゴシック体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67544" y="-387424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48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まとめ</a:t>
            </a:r>
            <a:endParaRPr kumimoji="1" lang="ja-JP" altLang="en-US" sz="48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2728" y="1124744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・統計で雰囲気をつかめる</a:t>
            </a:r>
            <a:endParaRPr kumimoji="1" lang="ja-JP" altLang="en-US" sz="48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2728" y="2924944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・</a:t>
            </a:r>
            <a:r>
              <a:rPr lang="en-US" altLang="ja-JP" sz="48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Excel</a:t>
            </a:r>
            <a:r>
              <a:rPr lang="ja-JP" altLang="en-US" sz="48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が便利</a:t>
            </a:r>
            <a:endParaRPr kumimoji="1" lang="ja-JP" altLang="en-US" sz="48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2728" y="4924618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・コレは入り口！！</a:t>
            </a:r>
            <a:endParaRPr kumimoji="1" lang="ja-JP" altLang="en-US" sz="48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42472" y="2093947"/>
            <a:ext cx="6372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→母体を集める必要性</a:t>
            </a:r>
            <a:endParaRPr kumimoji="1" lang="ja-JP" altLang="en-US" sz="48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2848" y="3883407"/>
            <a:ext cx="6372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→関数を覚えるだけ</a:t>
            </a:r>
            <a:endParaRPr kumimoji="1" lang="ja-JP" altLang="en-US" sz="48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220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67544" y="-387424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48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次回予告</a:t>
            </a:r>
            <a:endParaRPr kumimoji="1" lang="ja-JP" altLang="en-US" sz="48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27584" y="2420888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さ</a:t>
            </a:r>
            <a:r>
              <a:rPr lang="ja-JP" altLang="en-US" sz="72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おりん宜しく！</a:t>
            </a:r>
            <a:endParaRPr kumimoji="1" lang="ja-JP" altLang="en-US" sz="72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6470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63272" cy="542920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おさらい　語句の</a:t>
            </a:r>
            <a:r>
              <a:rPr kumimoji="1" lang="ja-JP" altLang="en-US" sz="40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整理　</a:t>
            </a:r>
            <a:r>
              <a:rPr kumimoji="1" lang="en-US" altLang="ja-JP" sz="40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3</a:t>
            </a:r>
            <a:r>
              <a:rPr kumimoji="1" lang="ja-JP" altLang="en-US" sz="40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分</a:t>
            </a:r>
            <a:endParaRPr kumimoji="1" lang="en-US" altLang="ja-JP" sz="4000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kumimoji="1" lang="ja-JP" altLang="en-US" sz="40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演習（</a:t>
            </a:r>
            <a:r>
              <a:rPr kumimoji="1" lang="en-US" altLang="ja-JP" sz="40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Excel</a:t>
            </a:r>
            <a:r>
              <a:rPr kumimoji="1" lang="ja-JP" altLang="en-US" sz="40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つかうよー</a:t>
            </a:r>
            <a:r>
              <a:rPr kumimoji="1" lang="ja-JP" altLang="en-US" sz="40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）　</a:t>
            </a:r>
            <a:r>
              <a:rPr kumimoji="1" lang="en-US" altLang="ja-JP" sz="40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20</a:t>
            </a:r>
            <a:r>
              <a:rPr kumimoji="1" lang="ja-JP" altLang="en-US" sz="40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分</a:t>
            </a:r>
            <a:endParaRPr kumimoji="1" lang="en-US" altLang="ja-JP" sz="4000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40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第</a:t>
            </a:r>
            <a:r>
              <a:rPr lang="en-US" altLang="ja-JP" sz="40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40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回まとめ　</a:t>
            </a:r>
            <a:r>
              <a:rPr lang="en-US" altLang="ja-JP" sz="40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5</a:t>
            </a:r>
            <a:r>
              <a:rPr lang="ja-JP" altLang="en-US" sz="40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分</a:t>
            </a:r>
            <a:endParaRPr lang="en-US" altLang="ja-JP" sz="4000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kumimoji="1" lang="ja-JP" altLang="en-US" sz="40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次回</a:t>
            </a:r>
            <a:r>
              <a:rPr kumimoji="1" lang="ja-JP" altLang="en-US" sz="40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予告 </a:t>
            </a:r>
            <a:r>
              <a:rPr lang="en-US" altLang="ja-JP" sz="40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kumimoji="1" lang="ja-JP" altLang="en-US" sz="40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分</a:t>
            </a:r>
            <a:endParaRPr kumimoji="1" lang="ja-JP" altLang="en-US" sz="40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4000" dirty="0" smtClean="0">
                <a:latin typeface="HG丸ｺﾞｼｯｸM-PRO" pitchFamily="50" charset="-128"/>
                <a:ea typeface="HG丸ｺﾞｼｯｸM-PRO" pitchFamily="50" charset="-128"/>
              </a:rPr>
              <a:t>１．おさらい　語句の整理</a:t>
            </a:r>
            <a:endParaRPr kumimoji="1" lang="ja-JP" altLang="en-US" sz="4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 smtClean="0">
                <a:latin typeface="HG丸ｺﾞｼｯｸM-PRO" pitchFamily="50" charset="-128"/>
                <a:ea typeface="HG丸ｺﾞｼｯｸM-PRO" pitchFamily="50" charset="-128"/>
              </a:rPr>
              <a:t>平均値</a:t>
            </a:r>
            <a:endParaRPr kumimoji="1" lang="en-US" altLang="ja-JP" sz="40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4000" dirty="0" smtClean="0">
                <a:latin typeface="HG丸ｺﾞｼｯｸM-PRO" pitchFamily="50" charset="-128"/>
                <a:ea typeface="HG丸ｺﾞｼｯｸM-PRO" pitchFamily="50" charset="-128"/>
              </a:rPr>
              <a:t>中央値</a:t>
            </a:r>
            <a:endParaRPr lang="en-US" altLang="ja-JP" sz="40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kumimoji="1" lang="ja-JP" altLang="en-US" sz="4000" dirty="0" smtClean="0">
                <a:latin typeface="HG丸ｺﾞｼｯｸM-PRO" pitchFamily="50" charset="-128"/>
                <a:ea typeface="HG丸ｺﾞｼｯｸM-PRO" pitchFamily="50" charset="-128"/>
              </a:rPr>
              <a:t>標準偏差→ばらつきを示す</a:t>
            </a:r>
            <a:endParaRPr kumimoji="1" lang="en-US" altLang="ja-JP" sz="40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40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kumimoji="1" lang="en-US" altLang="ja-JP" sz="4000" dirty="0" smtClean="0">
                <a:latin typeface="HG丸ｺﾞｼｯｸM-PRO" pitchFamily="50" charset="-128"/>
                <a:ea typeface="HG丸ｺﾞｼｯｸM-PRO" pitchFamily="50" charset="-128"/>
              </a:rPr>
              <a:t>PER</a:t>
            </a:r>
            <a:r>
              <a:rPr kumimoji="1" lang="ja-JP" altLang="en-US" sz="40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kumimoji="1" lang="en-US" altLang="ja-JP" sz="40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kumimoji="1" lang="ja-JP" altLang="en-US" sz="4000" dirty="0" smtClean="0">
                <a:latin typeface="HG丸ｺﾞｼｯｸM-PRO" pitchFamily="50" charset="-128"/>
                <a:ea typeface="HG丸ｺﾞｼｯｸM-PRO" pitchFamily="50" charset="-128"/>
              </a:rPr>
              <a:t>株</a:t>
            </a:r>
            <a:r>
              <a:rPr lang="ja-JP" altLang="en-US" sz="4000" dirty="0">
                <a:latin typeface="HG丸ｺﾞｼｯｸM-PRO" pitchFamily="50" charset="-128"/>
                <a:ea typeface="HG丸ｺﾞｼｯｸM-PRO" pitchFamily="50" charset="-128"/>
              </a:rPr>
              <a:t>あたり</a:t>
            </a:r>
            <a:r>
              <a:rPr lang="ja-JP" altLang="en-US" sz="4000" dirty="0" smtClean="0">
                <a:latin typeface="HG丸ｺﾞｼｯｸM-PRO" pitchFamily="50" charset="-128"/>
                <a:ea typeface="HG丸ｺﾞｼｯｸM-PRO" pitchFamily="50" charset="-128"/>
              </a:rPr>
              <a:t>の利益</a:t>
            </a:r>
            <a:endParaRPr kumimoji="1" lang="en-US" altLang="ja-JP" sz="40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4000" dirty="0" smtClean="0">
                <a:latin typeface="HG丸ｺﾞｼｯｸM-PRO" pitchFamily="50" charset="-128"/>
                <a:ea typeface="HG丸ｺﾞｼｯｸM-PRO" pitchFamily="50" charset="-128"/>
              </a:rPr>
              <a:t>PBR</a:t>
            </a:r>
            <a:r>
              <a:rPr lang="ja-JP" altLang="en-US" sz="40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40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4000" dirty="0" smtClean="0">
                <a:latin typeface="HG丸ｺﾞｼｯｸM-PRO" pitchFamily="50" charset="-128"/>
                <a:ea typeface="HG丸ｺﾞｼｯｸM-PRO" pitchFamily="50" charset="-128"/>
              </a:rPr>
              <a:t>以下ほど安定性高し</a:t>
            </a:r>
            <a:endParaRPr kumimoji="1" lang="ja-JP" altLang="en-US" sz="4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" name="右中かっこ 4"/>
          <p:cNvSpPr/>
          <p:nvPr/>
        </p:nvSpPr>
        <p:spPr>
          <a:xfrm>
            <a:off x="2987824" y="1788785"/>
            <a:ext cx="576064" cy="945396"/>
          </a:xfrm>
          <a:prstGeom prst="rightBrace">
            <a:avLst>
              <a:gd name="adj1" fmla="val 8333"/>
              <a:gd name="adj2" fmla="val 48925"/>
            </a:avLst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635896" y="1857018"/>
            <a:ext cx="4536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latin typeface="HG丸ｺﾞｼｯｸM-PRO" pitchFamily="50" charset="-128"/>
                <a:ea typeface="HG丸ｺﾞｼｯｸM-PRO" pitchFamily="50" charset="-128"/>
              </a:rPr>
              <a:t>二つ合わせて見る</a:t>
            </a:r>
            <a:endParaRPr kumimoji="1" lang="ja-JP" altLang="en-US" sz="4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886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ja-JP" sz="4000" dirty="0">
                <a:latin typeface="HG丸ｺﾞｼｯｸM-PRO" pitchFamily="50" charset="-128"/>
                <a:ea typeface="HG丸ｺﾞｼｯｸM-PRO" pitchFamily="50" charset="-128"/>
              </a:rPr>
              <a:t>2.</a:t>
            </a:r>
            <a:r>
              <a:rPr lang="ja-JP" altLang="en-US" sz="4000" dirty="0">
                <a:latin typeface="HG丸ｺﾞｼｯｸM-PRO" pitchFamily="50" charset="-128"/>
                <a:ea typeface="HG丸ｺﾞｼｯｸM-PRO" pitchFamily="50" charset="-128"/>
              </a:rPr>
              <a:t>演習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179512" y="2083640"/>
            <a:ext cx="8568952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6000" dirty="0">
                <a:latin typeface="HG丸ｺﾞｼｯｸM-PRO" pitchFamily="50" charset="-128"/>
                <a:ea typeface="HG丸ｺﾞｼｯｸM-PRO" pitchFamily="50" charset="-128"/>
              </a:rPr>
              <a:t>雰囲気</a:t>
            </a:r>
            <a:r>
              <a:rPr lang="ja-JP" altLang="en-US" sz="6000" dirty="0" smtClean="0">
                <a:latin typeface="HG丸ｺﾞｼｯｸM-PRO" pitchFamily="50" charset="-128"/>
                <a:ea typeface="HG丸ｺﾞｼｯｸM-PRO" pitchFamily="50" charset="-128"/>
              </a:rPr>
              <a:t>をつかんでみよう</a:t>
            </a:r>
            <a:endParaRPr kumimoji="1" lang="ja-JP" altLang="en-US" sz="6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63688" y="4063989"/>
            <a:ext cx="56886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 smtClean="0">
                <a:latin typeface="HG丸ｺﾞｼｯｸM-PRO" pitchFamily="50" charset="-128"/>
                <a:ea typeface="HG丸ｺﾞｼｯｸM-PRO" pitchFamily="50" charset="-128"/>
              </a:rPr>
              <a:t>～あなたは投資家～</a:t>
            </a:r>
            <a:endParaRPr kumimoji="1" lang="ja-JP" altLang="en-US" sz="4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761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ryokujitsu\Downloads\ScreenShot\2013y04m11d_18012407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144"/>
            <a:ext cx="9144000" cy="6850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-496602" y="1772816"/>
            <a:ext cx="9849171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わからない</a:t>
            </a:r>
            <a:endParaRPr lang="ja-JP" altLang="en-US" sz="16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9449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9512" y="5517232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kumimoji="1" lang="ja-JP" altLang="en-US" sz="48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配付データをご覧ください</a:t>
            </a:r>
            <a:endParaRPr kumimoji="1" lang="ja-JP" altLang="en-US" sz="48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" name="右矢印 4"/>
          <p:cNvSpPr/>
          <p:nvPr/>
        </p:nvSpPr>
        <p:spPr>
          <a:xfrm>
            <a:off x="3990539" y="2761729"/>
            <a:ext cx="864096" cy="1440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643" y="1650722"/>
            <a:ext cx="3677805" cy="3638798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1259632" y="188640"/>
            <a:ext cx="65527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そこで・・・</a:t>
            </a:r>
            <a:endParaRPr kumimoji="1" lang="ja-JP" altLang="en-US" sz="80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2052" name="Picture 4" descr="C:\Users\ryokujitsu\Downloads\ScreenShot\2013y04m11d_18012407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76" y="1650722"/>
            <a:ext cx="3675429" cy="3638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51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-234280"/>
            <a:ext cx="8784976" cy="1143000"/>
          </a:xfrm>
        </p:spPr>
        <p:txBody>
          <a:bodyPr>
            <a:no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統計を切り口に雰囲気をつかもう</a:t>
            </a:r>
            <a:endParaRPr kumimoji="1" lang="ja-JP" altLang="en-US" sz="44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3074" name="Picture 2" descr="C:\Users\ryokujitsu\Downloads\ScreenShot\2013y04m11d_17522845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9784"/>
            <a:ext cx="9144000" cy="5883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96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-387424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48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平均値と中央値を求める</a:t>
            </a:r>
            <a:endParaRPr kumimoji="1" lang="ja-JP" altLang="en-US" sz="48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4098" name="Picture 2" descr="C:\Users\ryokujitsu\Downloads\ScreenShot\2013y04m11d_1754376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36712"/>
            <a:ext cx="7895117" cy="24482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3275856" y="2060848"/>
            <a:ext cx="2232248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1699072" y="2434352"/>
            <a:ext cx="1584176" cy="165618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323528" y="4149080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平均値：　</a:t>
            </a:r>
            <a:r>
              <a:rPr kumimoji="1" lang="en-US" altLang="ja-JP" sz="36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=AVERAGE</a:t>
            </a:r>
            <a:endParaRPr kumimoji="1" lang="ja-JP" altLang="en-US" sz="36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3528" y="4690760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中央値</a:t>
            </a:r>
            <a:r>
              <a:rPr kumimoji="1" lang="ja-JP" altLang="en-US" sz="36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：　</a:t>
            </a:r>
            <a:r>
              <a:rPr kumimoji="1" lang="en-US" altLang="ja-JP" sz="36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=MEDIAN</a:t>
            </a:r>
            <a:endParaRPr kumimoji="1" lang="ja-JP" altLang="en-US" sz="36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851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67544" y="-387424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48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平均値と中央値を求める</a:t>
            </a:r>
            <a:endParaRPr kumimoji="1" lang="ja-JP" altLang="en-US" sz="48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5122" name="Picture 2" descr="C:\Users\ryokujitsu\Downloads\ScreenShot\2013y04m11d_1758368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64704"/>
            <a:ext cx="8121718" cy="230425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107504" y="3356992"/>
            <a:ext cx="4032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・株価から→</a:t>
            </a:r>
            <a:endParaRPr kumimoji="1" lang="ja-JP" altLang="en-US" sz="48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7504" y="4466341"/>
            <a:ext cx="4496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・</a:t>
            </a:r>
            <a:r>
              <a:rPr lang="en-US" altLang="ja-JP" sz="48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PER</a:t>
            </a:r>
            <a:r>
              <a:rPr lang="ja-JP" altLang="en-US" sz="48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から→</a:t>
            </a:r>
            <a:endParaRPr kumimoji="1" lang="ja-JP" altLang="en-US" sz="48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7504" y="5589240"/>
            <a:ext cx="4496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・</a:t>
            </a:r>
            <a:r>
              <a:rPr lang="en-US" altLang="ja-JP" sz="48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PBR</a:t>
            </a:r>
            <a:r>
              <a:rPr lang="ja-JP" altLang="en-US" sz="48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から→</a:t>
            </a:r>
            <a:endParaRPr kumimoji="1" lang="ja-JP" altLang="en-US" sz="48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95936" y="3429000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大きな偏り</a:t>
            </a:r>
            <a:r>
              <a:rPr lang="ja-JP" altLang="en-US" sz="3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が</a:t>
            </a:r>
            <a:r>
              <a:rPr lang="ja-JP" altLang="en-US" sz="36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ある！</a:t>
            </a:r>
            <a:endParaRPr kumimoji="1" lang="ja-JP" altLang="en-US" sz="36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995936" y="4581128"/>
            <a:ext cx="49956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安定している企業も！</a:t>
            </a:r>
            <a:endParaRPr kumimoji="1" lang="en-US" altLang="ja-JP" sz="3600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36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業界全体で</a:t>
            </a:r>
            <a:r>
              <a:rPr lang="ja-JP" altLang="en-US" sz="36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はそれほどでもないな！</a:t>
            </a:r>
            <a:endParaRPr kumimoji="1" lang="ja-JP" altLang="en-US" sz="36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9271" y="1520785"/>
            <a:ext cx="897232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8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雰囲気がつかめた</a:t>
            </a:r>
            <a:endParaRPr lang="ja-JP" altLang="en-US" sz="8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23370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スパイス">
  <a:themeElements>
    <a:clrScheme name="スパイス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スパイス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スパイス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487</TotalTime>
  <Words>166</Words>
  <Application>Microsoft Office PowerPoint</Application>
  <PresentationFormat>画面に合わせる (4:3)</PresentationFormat>
  <Paragraphs>44</Paragraphs>
  <Slides>11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スパイス</vt:lpstr>
      <vt:lpstr>サブゼミ　統計 </vt:lpstr>
      <vt:lpstr>PowerPoint プレゼンテーション</vt:lpstr>
      <vt:lpstr>１．おさらい　語句の整理</vt:lpstr>
      <vt:lpstr>2.演習</vt:lpstr>
      <vt:lpstr>PowerPoint プレゼンテーション</vt:lpstr>
      <vt:lpstr>PowerPoint プレゼンテーション</vt:lpstr>
      <vt:lpstr>統計を切り口に雰囲気をつかもう</vt:lpstr>
      <vt:lpstr>平均値と中央値を求める</vt:lpstr>
      <vt:lpstr>平均値と中央値を求める</vt:lpstr>
      <vt:lpstr>まとめ</vt:lpstr>
      <vt:lpstr>次回予告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サブゼミ　統計 </dc:title>
  <dc:creator>owner</dc:creator>
  <cp:lastModifiedBy>ryokujitsu</cp:lastModifiedBy>
  <cp:revision>13</cp:revision>
  <dcterms:created xsi:type="dcterms:W3CDTF">2013-04-11T00:42:51Z</dcterms:created>
  <dcterms:modified xsi:type="dcterms:W3CDTF">2013-04-11T09:30:13Z</dcterms:modified>
</cp:coreProperties>
</file>